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3"/>
    <p:sldId id="257" r:id="rId4"/>
    <p:sldId id="277" r:id="rId5"/>
    <p:sldId id="320" r:id="rId6"/>
    <p:sldId id="280" r:id="rId7"/>
    <p:sldId id="317" r:id="rId8"/>
    <p:sldId id="318" r:id="rId9"/>
    <p:sldId id="319" r:id="rId10"/>
    <p:sldId id="393" r:id="rId11"/>
    <p:sldId id="264" r:id="rId12"/>
    <p:sldId id="268" r:id="rId13"/>
    <p:sldId id="354" r:id="rId14"/>
    <p:sldId id="356" r:id="rId15"/>
    <p:sldId id="327" r:id="rId16"/>
    <p:sldId id="278" r:id="rId17"/>
    <p:sldId id="279" r:id="rId18"/>
    <p:sldId id="267" r:id="rId19"/>
    <p:sldId id="311" r:id="rId20"/>
    <p:sldId id="400" r:id="rId21"/>
    <p:sldId id="394" r:id="rId22"/>
    <p:sldId id="358" r:id="rId23"/>
    <p:sldId id="359" r:id="rId24"/>
    <p:sldId id="360" r:id="rId25"/>
    <p:sldId id="361" r:id="rId26"/>
    <p:sldId id="362" r:id="rId27"/>
    <p:sldId id="364" r:id="rId28"/>
    <p:sldId id="365" r:id="rId29"/>
    <p:sldId id="366" r:id="rId30"/>
    <p:sldId id="367" r:id="rId31"/>
    <p:sldId id="335" r:id="rId32"/>
    <p:sldId id="260" r:id="rId33"/>
    <p:sldId id="336" r:id="rId34"/>
    <p:sldId id="271" r:id="rId35"/>
    <p:sldId id="322" r:id="rId36"/>
    <p:sldId id="323" r:id="rId37"/>
    <p:sldId id="324" r:id="rId38"/>
    <p:sldId id="325" r:id="rId39"/>
    <p:sldId id="343" r:id="rId40"/>
    <p:sldId id="266" r:id="rId41"/>
    <p:sldId id="281" r:id="rId42"/>
    <p:sldId id="283" r:id="rId43"/>
    <p:sldId id="405" r:id="rId44"/>
    <p:sldId id="284" r:id="rId46"/>
    <p:sldId id="285" r:id="rId47"/>
    <p:sldId id="286" r:id="rId48"/>
    <p:sldId id="326" r:id="rId49"/>
    <p:sldId id="287" r:id="rId50"/>
    <p:sldId id="288" r:id="rId51"/>
    <p:sldId id="339" r:id="rId52"/>
    <p:sldId id="262" r:id="rId53"/>
    <p:sldId id="403" r:id="rId54"/>
    <p:sldId id="402" r:id="rId55"/>
    <p:sldId id="340" r:id="rId56"/>
    <p:sldId id="291" r:id="rId57"/>
    <p:sldId id="292" r:id="rId58"/>
    <p:sldId id="293" r:id="rId59"/>
    <p:sldId id="294" r:id="rId60"/>
    <p:sldId id="295" r:id="rId61"/>
    <p:sldId id="296" r:id="rId62"/>
    <p:sldId id="297" r:id="rId63"/>
    <p:sldId id="395" r:id="rId64"/>
    <p:sldId id="396" r:id="rId65"/>
    <p:sldId id="397" r:id="rId66"/>
    <p:sldId id="398" r:id="rId67"/>
    <p:sldId id="399" r:id="rId68"/>
    <p:sldId id="337" r:id="rId69"/>
    <p:sldId id="261" r:id="rId70"/>
    <p:sldId id="338" r:id="rId71"/>
    <p:sldId id="341" r:id="rId72"/>
    <p:sldId id="329" r:id="rId73"/>
    <p:sldId id="258" r:id="rId74"/>
    <p:sldId id="330" r:id="rId75"/>
    <p:sldId id="334" r:id="rId76"/>
    <p:sldId id="308" r:id="rId77"/>
    <p:sldId id="309" r:id="rId78"/>
    <p:sldId id="310" r:id="rId79"/>
    <p:sldId id="332" r:id="rId80"/>
    <p:sldId id="259" r:id="rId81"/>
    <p:sldId id="333" r:id="rId82"/>
    <p:sldId id="342" r:id="rId83"/>
    <p:sldId id="345" r:id="rId84"/>
    <p:sldId id="467" r:id="rId85"/>
    <p:sldId id="468" r:id="rId86"/>
    <p:sldId id="469" r:id="rId87"/>
    <p:sldId id="470" r:id="rId88"/>
    <p:sldId id="471" r:id="rId89"/>
    <p:sldId id="472" r:id="rId90"/>
    <p:sldId id="473" r:id="rId91"/>
    <p:sldId id="474" r:id="rId92"/>
    <p:sldId id="475" r:id="rId93"/>
    <p:sldId id="476" r:id="rId94"/>
    <p:sldId id="477" r:id="rId95"/>
    <p:sldId id="478" r:id="rId96"/>
    <p:sldId id="479" r:id="rId97"/>
    <p:sldId id="480" r:id="rId98"/>
    <p:sldId id="481" r:id="rId99"/>
    <p:sldId id="482" r:id="rId100"/>
    <p:sldId id="40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3" d="100"/>
          <a:sy n="73"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AA325-3B4A-401B-ABC6-224F6E9809E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939ECA-5DA2-4CBB-82F8-49B2054FCBE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GB" smtClean="0"/>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eaLnBrk="1" hangingPunct="1"/>
            <a:fld id="{4325A912-E9FD-4DEE-85A2-117D08AA5A9B}" type="slidenum">
              <a:rPr lang="en-US">
                <a:latin typeface="Calibri" panose="020F0502020204030204" charset="0"/>
              </a:rPr>
            </a:fld>
            <a:endParaRPr lang="en-US">
              <a:latin typeface="Calibri" panose="020F050202020403020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50BAED4-59A2-4462-99AF-DE2137DBD9A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50BAED4-59A2-4462-99AF-DE2137DBD9A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50BAED4-59A2-4462-99AF-DE2137DBD9A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50BAED4-59A2-4462-99AF-DE2137DBD9A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50BAED4-59A2-4462-99AF-DE2137DBD9A9}"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50BAED4-59A2-4462-99AF-DE2137DBD9A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50BAED4-59A2-4462-99AF-DE2137DBD9A9}"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50BAED4-59A2-4462-99AF-DE2137DBD9A9}"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BAED4-59A2-4462-99AF-DE2137DBD9A9}"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50BAED4-59A2-4462-99AF-DE2137DBD9A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50BAED4-59A2-4462-99AF-DE2137DBD9A9}"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2D84D4-7F76-4D3A-8392-54B5EF09A590}"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BAED4-59A2-4462-99AF-DE2137DBD9A9}"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D84D4-7F76-4D3A-8392-54B5EF09A590}"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1" Type="http://schemas.openxmlformats.org/officeDocument/2006/relationships/slideLayout" Target="../slideLayouts/slideLayout5.xml"/><Relationship Id="rId10" Type="http://schemas.openxmlformats.org/officeDocument/2006/relationships/image" Target="../media/image13.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electrical4u.com/what-is-flux-types-of-flux/" TargetMode="External"/><Relationship Id="rId3" Type="http://schemas.openxmlformats.org/officeDocument/2006/relationships/hyperlink" Target="https://www.electrical4u.com/voltage-or-electric-potential-difference/" TargetMode="External"/><Relationship Id="rId2" Type="http://schemas.openxmlformats.org/officeDocument/2006/relationships/hyperlink" Target="https://www.electrical4u.com/linear-variable-differential-transformer/" TargetMode="External"/><Relationship Id="rId1" Type="http://schemas.openxmlformats.org/officeDocument/2006/relationships/hyperlink" Target="https://www.electrical4u.com/what-is-inductor-and-inductance-theory-of-induc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jpeg"/><Relationship Id="rId3" Type="http://schemas.openxmlformats.org/officeDocument/2006/relationships/hyperlink" Target="https://en.wikipedia.org/wiki/Optical_filter" TargetMode="External"/><Relationship Id="rId2" Type="http://schemas.openxmlformats.org/officeDocument/2006/relationships/hyperlink" Target="https://en.wikipedia.org/wiki/Electric_current" TargetMode="External"/><Relationship Id="rId1" Type="http://schemas.openxmlformats.org/officeDocument/2006/relationships/hyperlink" Target="https://en.wikipedia.org/wiki/Light" TargetMode="External"/></Relationships>
</file>

<file path=ppt/slides/_rels/slide62.xml.rels><?xml version="1.0" encoding="UTF-8" standalone="yes"?>
<Relationships xmlns="http://schemas.openxmlformats.org/package/2006/relationships"><Relationship Id="rId9" Type="http://schemas.openxmlformats.org/officeDocument/2006/relationships/hyperlink" Target="https://en.wikipedia.org/wiki/Cathode" TargetMode="External"/><Relationship Id="rId8" Type="http://schemas.openxmlformats.org/officeDocument/2006/relationships/hyperlink" Target="https://en.wikipedia.org/wiki/Anode" TargetMode="External"/><Relationship Id="rId7" Type="http://schemas.openxmlformats.org/officeDocument/2006/relationships/hyperlink" Target="https://en.wikipedia.org/wiki/Depletion_region" TargetMode="External"/><Relationship Id="rId6" Type="http://schemas.openxmlformats.org/officeDocument/2006/relationships/hyperlink" Target="https://en.wikipedia.org/wiki/Photoelectric_effect" TargetMode="External"/><Relationship Id="rId5" Type="http://schemas.openxmlformats.org/officeDocument/2006/relationships/hyperlink" Target="https://en.wikipedia.org/wiki/Electron_hole" TargetMode="External"/><Relationship Id="rId4" Type="http://schemas.openxmlformats.org/officeDocument/2006/relationships/hyperlink" Target="https://en.wikipedia.org/wiki/Electron" TargetMode="External"/><Relationship Id="rId3" Type="http://schemas.openxmlformats.org/officeDocument/2006/relationships/hyperlink" Target="https://en.wikipedia.org/wiki/Photon" TargetMode="External"/><Relationship Id="rId2" Type="http://schemas.openxmlformats.org/officeDocument/2006/relationships/hyperlink" Target="https://en.wikipedia.org/wiki/PIN_diode" TargetMode="External"/><Relationship Id="rId11" Type="http://schemas.openxmlformats.org/officeDocument/2006/relationships/slideLayout" Target="../slideLayouts/slideLayout2.xml"/><Relationship Id="rId10" Type="http://schemas.openxmlformats.org/officeDocument/2006/relationships/hyperlink" Target="https://en.wikipedia.org/wiki/Photocurrent" TargetMode="External"/><Relationship Id="rId1" Type="http://schemas.openxmlformats.org/officeDocument/2006/relationships/hyperlink" Target="https://en.wikipedia.org/wiki/P%E2%80%93n_junction" TargetMode="External"/></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en.wikipedia.org/wiki/Johnson%E2%80%93Nyquist_noise" TargetMode="External"/><Relationship Id="rId7" Type="http://schemas.openxmlformats.org/officeDocument/2006/relationships/hyperlink" Target="https://en.wikipedia.org/wiki/Photodiode#cite_note-4" TargetMode="External"/><Relationship Id="rId6" Type="http://schemas.openxmlformats.org/officeDocument/2006/relationships/hyperlink" Target="https://en.wikipedia.org/wiki/Dark_current_(physics)" TargetMode="External"/><Relationship Id="rId5" Type="http://schemas.openxmlformats.org/officeDocument/2006/relationships/hyperlink" Target="https://en.wikipedia.org/wiki/Capacitance" TargetMode="External"/><Relationship Id="rId4" Type="http://schemas.openxmlformats.org/officeDocument/2006/relationships/hyperlink" Target="https://en.wikipedia.org/wiki/P%E2%80%93n_junction#Reverse_bias" TargetMode="External"/><Relationship Id="rId3" Type="http://schemas.openxmlformats.org/officeDocument/2006/relationships/hyperlink" Target="https://en.wikipedia.org/wiki/Solar_cell" TargetMode="External"/><Relationship Id="rId2" Type="http://schemas.openxmlformats.org/officeDocument/2006/relationships/hyperlink" Target="https://en.wikipedia.org/wiki/Photovoltaic_effect" TargetMode="External"/><Relationship Id="rId1" Type="http://schemas.openxmlformats.org/officeDocument/2006/relationships/hyperlink" Target="https://en.wikipedia.org/wiki/Bias_(electrical_engineering)" TargetMode="External"/></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en.wikipedia.org/wiki/Electron_hole" TargetMode="External"/><Relationship Id="rId5" Type="http://schemas.openxmlformats.org/officeDocument/2006/relationships/hyperlink" Target="https://en.wikipedia.org/wiki/Carrier_generation_and_recombination" TargetMode="External"/><Relationship Id="rId4" Type="http://schemas.openxmlformats.org/officeDocument/2006/relationships/hyperlink" Target="https://en.wikipedia.org/wiki/P-n_junction" TargetMode="External"/><Relationship Id="rId3" Type="http://schemas.openxmlformats.org/officeDocument/2006/relationships/hyperlink" Target="https://en.wikipedia.org/wiki/Active_laser_medium" TargetMode="External"/><Relationship Id="rId2" Type="http://schemas.openxmlformats.org/officeDocument/2006/relationships/hyperlink" Target="https://en.wikipedia.org/wiki/Light-emitting_diode" TargetMode="External"/><Relationship Id="rId1" Type="http://schemas.openxmlformats.org/officeDocument/2006/relationships/hyperlink" Target="https://en.wikipedia.org/wiki/Semiconductor" TargetMode="Externa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en.wikipedia.org/wiki/Quantum_well" TargetMode="External"/><Relationship Id="rId6" Type="http://schemas.openxmlformats.org/officeDocument/2006/relationships/hyperlink" Target="https://en.wikipedia.org/wiki/Cladding_(fiber_optics)" TargetMode="External"/><Relationship Id="rId5" Type="http://schemas.openxmlformats.org/officeDocument/2006/relationships/hyperlink" Target="https://en.wikipedia.org/wiki/Semiconductor_doping" TargetMode="External"/><Relationship Id="rId4" Type="http://schemas.openxmlformats.org/officeDocument/2006/relationships/hyperlink" Target="https://en.wikipedia.org/wiki/Crystal_growth" TargetMode="External"/><Relationship Id="rId3" Type="http://schemas.openxmlformats.org/officeDocument/2006/relationships/hyperlink" Target="https://en.wikipedia.org/wiki/Epitaxial" TargetMode="External"/><Relationship Id="rId2" Type="http://schemas.openxmlformats.org/officeDocument/2006/relationships/hyperlink" Target="https://en.wikipedia.org/wiki/Direct_and_indirect_band_gaps" TargetMode="External"/><Relationship Id="rId1" Type="http://schemas.openxmlformats.org/officeDocument/2006/relationships/hyperlink" Target="https://en.wikipedia.org/wiki/PIN_diod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hyperlink" Target="https://www.edgefxkits.com/wireless-electronic-notice-board-by-gsm-with-user-programable-number-features" TargetMode="Externa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4.wdp"/><Relationship Id="rId1" Type="http://schemas.openxmlformats.org/officeDocument/2006/relationships/image" Target="../media/image6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hatis.techtarget.com/definition/transducer" TargetMode="Externa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en.wikipedia.org/wiki/Phonograph" TargetMode="External"/><Relationship Id="rId2" Type="http://schemas.openxmlformats.org/officeDocument/2006/relationships/hyperlink" Target="https://en.wikipedia.org/wiki/Gramophone_record" TargetMode="External"/><Relationship Id="rId1" Type="http://schemas.openxmlformats.org/officeDocument/2006/relationships/hyperlink" Target="https://en.wikipedia.org/wiki/Transducer" TargetMode="External"/></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en.wikipedia.org/wiki/Loudspeaker" TargetMode="External"/><Relationship Id="rId4" Type="http://schemas.openxmlformats.org/officeDocument/2006/relationships/hyperlink" Target="https://en.wikipedia.org/wiki/Sound" TargetMode="External"/><Relationship Id="rId3" Type="http://schemas.openxmlformats.org/officeDocument/2006/relationships/hyperlink" Target="https://en.wikipedia.org/wiki/Amplifier" TargetMode="External"/><Relationship Id="rId2" Type="http://schemas.openxmlformats.org/officeDocument/2006/relationships/hyperlink" Target="https://en.wikipedia.org/wiki/Stylus#Use_in_music_recording_and_reproduction" TargetMode="External"/><Relationship Id="rId1"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jpeg"/><Relationship Id="rId1" Type="http://schemas.openxmlformats.org/officeDocument/2006/relationships/image" Target="../media/image72.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a:t>UNIT – 4</a:t>
            </a:r>
            <a:br>
              <a:rPr lang="en-US" sz="8000" b="1" dirty="0"/>
            </a:br>
            <a:r>
              <a:rPr lang="en-US" sz="8000" b="1" dirty="0"/>
              <a:t>TRANSDUCERS</a:t>
            </a:r>
            <a:endParaRPr lang="en-IN" sz="8000" b="1" dirty="0"/>
          </a:p>
        </p:txBody>
      </p:sp>
      <p:sp>
        <p:nvSpPr>
          <p:cNvPr id="3" name="Subtitle 2"/>
          <p:cNvSpPr>
            <a:spLocks noGrp="1"/>
          </p:cNvSpPr>
          <p:nvPr>
            <p:ph type="subTitle" idx="1"/>
          </p:nvPr>
        </p:nvSpPr>
        <p:spPr>
          <a:xfrm>
            <a:off x="1524000" y="3602038"/>
            <a:ext cx="9144000" cy="2595562"/>
          </a:xfrm>
        </p:spPr>
        <p:txBody>
          <a:bodyPr>
            <a:normAutofit/>
          </a:bodyPr>
          <a:lstStyle/>
          <a:p>
            <a:r>
              <a:rPr lang="en-US" sz="3600" b="1" dirty="0"/>
              <a:t>Prepared By</a:t>
            </a:r>
            <a:endParaRPr lang="en-US" sz="3600" b="1" dirty="0"/>
          </a:p>
          <a:p>
            <a:r>
              <a:rPr lang="en-US" sz="3600" b="1" dirty="0" smtClean="0"/>
              <a:t>Dr. M. </a:t>
            </a:r>
            <a:r>
              <a:rPr lang="en-US" sz="3600" b="1" dirty="0" err="1" smtClean="0"/>
              <a:t>Arun</a:t>
            </a:r>
            <a:r>
              <a:rPr lang="en-US" sz="3600" b="1" dirty="0" smtClean="0"/>
              <a:t> </a:t>
            </a:r>
            <a:r>
              <a:rPr lang="en-US" sz="3600" b="1" dirty="0" err="1" smtClean="0"/>
              <a:t>Noyal</a:t>
            </a:r>
            <a:r>
              <a:rPr lang="en-US" sz="3600" b="1" smtClean="0"/>
              <a:t> Doss</a:t>
            </a:r>
            <a:endParaRPr lang="en-US" sz="3600" b="1" dirty="0"/>
          </a:p>
          <a:p>
            <a:r>
              <a:rPr lang="en-US" sz="3600" b="1" dirty="0" smtClean="0"/>
              <a:t>Associate Professor/EEE</a:t>
            </a:r>
            <a:r>
              <a:rPr lang="en-US" sz="3600" b="1" dirty="0"/>
              <a:t>,</a:t>
            </a:r>
            <a:endParaRPr lang="en-US" sz="3600" b="1" dirty="0"/>
          </a:p>
          <a:p>
            <a:r>
              <a:rPr lang="en-US" sz="3600" b="1" dirty="0"/>
              <a:t>SRMIST-KTR</a:t>
            </a:r>
            <a:endParaRPr lang="en-IN"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504"/>
          </a:xfrm>
        </p:spPr>
        <p:txBody>
          <a:bodyPr>
            <a:normAutofit/>
          </a:bodyPr>
          <a:lstStyle/>
          <a:p>
            <a:pPr algn="ctr"/>
            <a:r>
              <a:rPr lang="en-IN" sz="3600" b="1" dirty="0">
                <a:latin typeface="Times New Roman" panose="02020603050405020304" pitchFamily="18" charset="0"/>
                <a:cs typeface="Times New Roman" panose="02020603050405020304" pitchFamily="18" charset="0"/>
              </a:rPr>
              <a:t>Displacement Transducer</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46653"/>
            <a:ext cx="10515600"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A Displacement Transducer is an </a:t>
            </a:r>
            <a:r>
              <a:rPr lang="en-IN" sz="2400" u="sng" dirty="0">
                <a:latin typeface="Times New Roman" panose="02020603050405020304" pitchFamily="18" charset="0"/>
                <a:cs typeface="Times New Roman" panose="02020603050405020304" pitchFamily="18" charset="0"/>
              </a:rPr>
              <a:t>electromechanical device </a:t>
            </a:r>
            <a:r>
              <a:rPr lang="en-IN" sz="2400" dirty="0">
                <a:latin typeface="Times New Roman" panose="02020603050405020304" pitchFamily="18" charset="0"/>
                <a:cs typeface="Times New Roman" panose="02020603050405020304" pitchFamily="18" charset="0"/>
              </a:rPr>
              <a:t>used to convert mechanical motion or vibrations, specifically rectilinear motion, into a variable electrical current, voltage or electric signals, and the reverse.</a:t>
            </a: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Capacitive Transducer</a:t>
            </a:r>
            <a:endParaRPr lang="en-IN" dirty="0">
              <a:latin typeface="Times New Roman" panose="02020603050405020304" pitchFamily="18" charset="0"/>
              <a:cs typeface="Times New Roman" panose="02020603050405020304" pitchFamily="18" charset="0"/>
            </a:endParaRPr>
          </a:p>
          <a:p>
            <a:pPr lvl="1" algn="just"/>
            <a:r>
              <a:rPr lang="en-US">
                <a:latin typeface="Times New Roman" panose="02020603050405020304" pitchFamily="18" charset="0"/>
                <a:cs typeface="Times New Roman" panose="02020603050405020304" pitchFamily="18" charset="0"/>
              </a:rPr>
              <a:t>Inductive</a:t>
            </a:r>
            <a:endParaRPr lang="en-US">
              <a:latin typeface="Times New Roman" panose="02020603050405020304" pitchFamily="18" charset="0"/>
              <a:cs typeface="Times New Roman" panose="02020603050405020304" pitchFamily="18" charset="0"/>
            </a:endParaRPr>
          </a:p>
          <a:p>
            <a:pPr lvl="1" algn="just"/>
            <a:r>
              <a:rPr lang="en-US">
                <a:latin typeface="Times New Roman" panose="02020603050405020304" pitchFamily="18" charset="0"/>
                <a:cs typeface="Times New Roman" panose="02020603050405020304" pitchFamily="18" charset="0"/>
              </a:rPr>
              <a:t>Variable </a:t>
            </a:r>
            <a:r>
              <a:rPr lang="en-US" dirty="0">
                <a:latin typeface="Times New Roman" panose="02020603050405020304" pitchFamily="18" charset="0"/>
                <a:cs typeface="Times New Roman" panose="02020603050405020304" pitchFamily="18" charset="0"/>
              </a:rPr>
              <a:t>Inductance</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Linear Variable Differential Transformer</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31811"/>
          </a:xfrm>
        </p:spPr>
        <p:txBody>
          <a:bodyPr>
            <a:normAutofit fontScale="90000"/>
          </a:bodyPr>
          <a:lstStyle/>
          <a:p>
            <a:r>
              <a:rPr lang="en-US" sz="4000" dirty="0">
                <a:latin typeface="Times New Roman" panose="02020603050405020304" pitchFamily="18" charset="0"/>
                <a:cs typeface="Times New Roman" panose="02020603050405020304" pitchFamily="18" charset="0"/>
              </a:rPr>
              <a:t>Variation</a:t>
            </a:r>
            <a:r>
              <a:rPr lang="en-US" dirty="0"/>
              <a:t> of resistance</a:t>
            </a:r>
            <a:br>
              <a:rPr lang="en-US" dirty="0"/>
            </a:br>
            <a:endParaRPr lang="en-US" dirty="0"/>
          </a:p>
        </p:txBody>
      </p:sp>
      <p:pic>
        <p:nvPicPr>
          <p:cNvPr id="8" name="Picture 5"/>
          <p:cNvPicPr>
            <a:picLocks noChangeAspect="1" noChangeArrowheads="1"/>
          </p:cNvPicPr>
          <p:nvPr/>
        </p:nvPicPr>
        <p:blipFill>
          <a:blip r:embed="rId1"/>
          <a:srcRect/>
          <a:stretch>
            <a:fillRect/>
          </a:stretch>
        </p:blipFill>
        <p:spPr bwMode="auto">
          <a:xfrm>
            <a:off x="1524000" y="2667000"/>
            <a:ext cx="2209800" cy="1905000"/>
          </a:xfrm>
          <a:prstGeom prst="rect">
            <a:avLst/>
          </a:prstGeom>
          <a:noFill/>
          <a:ln w="9525">
            <a:noFill/>
            <a:miter lim="800000"/>
            <a:headEnd/>
            <a:tailEnd/>
          </a:ln>
        </p:spPr>
      </p:pic>
      <p:pic>
        <p:nvPicPr>
          <p:cNvPr id="9" name="Picture 8" descr="fg02_0220b"/>
          <p:cNvPicPr>
            <a:picLocks noChangeAspect="1" noChangeArrowheads="1"/>
          </p:cNvPicPr>
          <p:nvPr/>
        </p:nvPicPr>
        <p:blipFill>
          <a:blip r:embed="rId2"/>
          <a:srcRect b="10909"/>
          <a:stretch>
            <a:fillRect/>
          </a:stretch>
        </p:blipFill>
        <p:spPr bwMode="auto">
          <a:xfrm>
            <a:off x="1524000" y="990600"/>
            <a:ext cx="2209800" cy="1447800"/>
          </a:xfrm>
          <a:prstGeom prst="rect">
            <a:avLst/>
          </a:prstGeom>
          <a:noFill/>
          <a:ln w="9525">
            <a:noFill/>
            <a:miter lim="800000"/>
            <a:headEnd/>
            <a:tailEnd/>
          </a:ln>
        </p:spPr>
      </p:pic>
      <p:pic>
        <p:nvPicPr>
          <p:cNvPr id="10" name="Picture 6" descr="fg02_0220a"/>
          <p:cNvPicPr>
            <a:picLocks noChangeAspect="1" noChangeArrowheads="1"/>
          </p:cNvPicPr>
          <p:nvPr/>
        </p:nvPicPr>
        <p:blipFill>
          <a:blip r:embed="rId3"/>
          <a:srcRect b="8170"/>
          <a:stretch>
            <a:fillRect/>
          </a:stretch>
        </p:blipFill>
        <p:spPr bwMode="auto">
          <a:xfrm>
            <a:off x="1676400" y="4783138"/>
            <a:ext cx="1905000" cy="2074863"/>
          </a:xfrm>
          <a:prstGeom prst="rect">
            <a:avLst/>
          </a:prstGeom>
          <a:noFill/>
          <a:ln w="9525">
            <a:noFill/>
            <a:miter lim="800000"/>
            <a:headEnd/>
            <a:tailEnd/>
          </a:ln>
        </p:spPr>
      </p:pic>
      <p:pic>
        <p:nvPicPr>
          <p:cNvPr id="11" name="Picture 6"/>
          <p:cNvPicPr>
            <a:picLocks noChangeAspect="1" noChangeArrowheads="1"/>
          </p:cNvPicPr>
          <p:nvPr/>
        </p:nvPicPr>
        <p:blipFill>
          <a:blip r:embed="rId4"/>
          <a:srcRect/>
          <a:stretch>
            <a:fillRect/>
          </a:stretch>
        </p:blipFill>
        <p:spPr bwMode="auto">
          <a:xfrm>
            <a:off x="4343400" y="4572000"/>
            <a:ext cx="2438400" cy="2286000"/>
          </a:xfrm>
          <a:prstGeom prst="rect">
            <a:avLst/>
          </a:prstGeom>
          <a:noFill/>
          <a:ln w="9525">
            <a:noFill/>
            <a:miter lim="800000"/>
            <a:headEnd/>
            <a:tailEnd/>
          </a:ln>
        </p:spPr>
      </p:pic>
      <p:pic>
        <p:nvPicPr>
          <p:cNvPr id="12" name="Picture 4" descr="lin_pot_P3"/>
          <p:cNvPicPr>
            <a:picLocks noChangeAspect="1" noChangeArrowheads="1"/>
          </p:cNvPicPr>
          <p:nvPr/>
        </p:nvPicPr>
        <p:blipFill>
          <a:blip r:embed="rId5"/>
          <a:srcRect/>
          <a:stretch>
            <a:fillRect/>
          </a:stretch>
        </p:blipFill>
        <p:spPr bwMode="auto">
          <a:xfrm>
            <a:off x="7010400" y="990600"/>
            <a:ext cx="3352800" cy="1524000"/>
          </a:xfrm>
          <a:prstGeom prst="rect">
            <a:avLst/>
          </a:prstGeom>
          <a:noFill/>
        </p:spPr>
      </p:pic>
      <p:pic>
        <p:nvPicPr>
          <p:cNvPr id="13" name="Picture 5" descr="lin_pot_P6"/>
          <p:cNvPicPr>
            <a:picLocks noChangeAspect="1" noChangeArrowheads="1"/>
          </p:cNvPicPr>
          <p:nvPr/>
        </p:nvPicPr>
        <p:blipFill>
          <a:blip r:embed="rId6" cstate="print"/>
          <a:srcRect/>
          <a:stretch>
            <a:fillRect/>
          </a:stretch>
        </p:blipFill>
        <p:spPr bwMode="auto">
          <a:xfrm>
            <a:off x="4191000" y="914400"/>
            <a:ext cx="2362200" cy="914400"/>
          </a:xfrm>
          <a:prstGeom prst="rect">
            <a:avLst/>
          </a:prstGeom>
          <a:noFill/>
        </p:spPr>
      </p:pic>
      <p:pic>
        <p:nvPicPr>
          <p:cNvPr id="14" name="Picture 6" descr="lin_pot_P4"/>
          <p:cNvPicPr>
            <a:picLocks noChangeAspect="1" noChangeArrowheads="1"/>
          </p:cNvPicPr>
          <p:nvPr/>
        </p:nvPicPr>
        <p:blipFill>
          <a:blip r:embed="rId7" cstate="print"/>
          <a:srcRect/>
          <a:stretch>
            <a:fillRect/>
          </a:stretch>
        </p:blipFill>
        <p:spPr bwMode="auto">
          <a:xfrm>
            <a:off x="4114800" y="1905000"/>
            <a:ext cx="2362200" cy="829308"/>
          </a:xfrm>
          <a:prstGeom prst="rect">
            <a:avLst/>
          </a:prstGeom>
          <a:noFill/>
        </p:spPr>
      </p:pic>
      <p:pic>
        <p:nvPicPr>
          <p:cNvPr id="16" name="Picture 4" descr="rot_pot_P6"/>
          <p:cNvPicPr>
            <a:picLocks noChangeAspect="1" noChangeArrowheads="1"/>
          </p:cNvPicPr>
          <p:nvPr/>
        </p:nvPicPr>
        <p:blipFill>
          <a:blip r:embed="rId8" cstate="print">
            <a:clrChange>
              <a:clrFrom>
                <a:srgbClr val="B5BDC8"/>
              </a:clrFrom>
              <a:clrTo>
                <a:srgbClr val="B5BDC8">
                  <a:alpha val="0"/>
                </a:srgbClr>
              </a:clrTo>
            </a:clrChange>
          </a:blip>
          <a:srcRect/>
          <a:stretch>
            <a:fillRect/>
          </a:stretch>
        </p:blipFill>
        <p:spPr bwMode="auto">
          <a:xfrm>
            <a:off x="4191000" y="2971800"/>
            <a:ext cx="2438400" cy="1371600"/>
          </a:xfrm>
          <a:prstGeom prst="rect">
            <a:avLst/>
          </a:prstGeom>
          <a:noFill/>
        </p:spPr>
      </p:pic>
      <p:pic>
        <p:nvPicPr>
          <p:cNvPr id="17" name="Picture 5" descr="rot_pot_P7"/>
          <p:cNvPicPr>
            <a:picLocks noChangeAspect="1" noChangeArrowheads="1"/>
          </p:cNvPicPr>
          <p:nvPr/>
        </p:nvPicPr>
        <p:blipFill>
          <a:blip r:embed="rId9" cstate="print"/>
          <a:srcRect/>
          <a:stretch>
            <a:fillRect/>
          </a:stretch>
        </p:blipFill>
        <p:spPr bwMode="auto">
          <a:xfrm>
            <a:off x="7010400" y="2819400"/>
            <a:ext cx="3429000" cy="1524000"/>
          </a:xfrm>
          <a:prstGeom prst="rect">
            <a:avLst/>
          </a:prstGeom>
          <a:noFill/>
        </p:spPr>
      </p:pic>
      <p:pic>
        <p:nvPicPr>
          <p:cNvPr id="18" name="Picture 3"/>
          <p:cNvPicPr>
            <a:picLocks noChangeAspect="1" noChangeArrowheads="1"/>
          </p:cNvPicPr>
          <p:nvPr/>
        </p:nvPicPr>
        <p:blipFill>
          <a:blip r:embed="rId10"/>
          <a:srcRect/>
          <a:stretch>
            <a:fillRect/>
          </a:stretch>
        </p:blipFill>
        <p:spPr bwMode="auto">
          <a:xfrm>
            <a:off x="7086600" y="4572000"/>
            <a:ext cx="3276600" cy="2133600"/>
          </a:xfrm>
          <a:prstGeom prst="rect">
            <a:avLst/>
          </a:prstGeom>
          <a:noFill/>
          <a:ln w="9525">
            <a:noFill/>
            <a:miter lim="800000"/>
            <a:headEnd/>
            <a:tailEnd/>
          </a:ln>
        </p:spPr>
      </p:pic>
      <p:sp>
        <p:nvSpPr>
          <p:cNvPr id="15" name="Slide Number Placeholder 14"/>
          <p:cNvSpPr>
            <a:spLocks noGrp="1"/>
          </p:cNvSpPr>
          <p:nvPr>
            <p:ph type="sldNum" sz="quarter" idx="12"/>
          </p:nvPr>
        </p:nvSpPr>
        <p:spPr/>
        <p:txBody>
          <a:bodyPr/>
          <a:lstStyle/>
          <a:p>
            <a:fld id="{B6F15528-21DE-4FAA-801E-634DDDAF4B2B}" type="slidenum">
              <a:rPr lang="en-US">
                <a:solidFill>
                  <a:prstClr val="black">
                    <a:tint val="75000"/>
                  </a:prstClr>
                </a:solidFill>
                <a:latin typeface="Calibri" panose="020F0502020204030204"/>
              </a:rPr>
            </a:fld>
            <a:endParaRPr lang="en-US">
              <a:solidFill>
                <a:prstClr val="black">
                  <a:tint val="75000"/>
                </a:prstClr>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170872"/>
            <a:ext cx="10515600" cy="951346"/>
          </a:xfrm>
        </p:spPr>
        <p:txBody>
          <a:bodyPr>
            <a:normAutofit/>
          </a:bodyPr>
          <a:lstStyle/>
          <a:p>
            <a:r>
              <a:rPr lang="en-IN" sz="6000" b="1" dirty="0"/>
              <a:t>Capacitance Transducers</a:t>
            </a:r>
            <a:endParaRPr lang="en-IN" sz="6000" b="1" dirty="0"/>
          </a:p>
        </p:txBody>
      </p:sp>
      <p:sp>
        <p:nvSpPr>
          <p:cNvPr id="3" name="Content Placeholder 2"/>
          <p:cNvSpPr>
            <a:spLocks noGrp="1"/>
          </p:cNvSpPr>
          <p:nvPr>
            <p:ph idx="1"/>
          </p:nvPr>
        </p:nvSpPr>
        <p:spPr>
          <a:xfrm>
            <a:off x="131618" y="1122218"/>
            <a:ext cx="11928764" cy="5564910"/>
          </a:xfrm>
        </p:spPr>
        <p:txBody>
          <a:bodyPr>
            <a:normAutofit/>
          </a:bodyPr>
          <a:lstStyle/>
          <a:p>
            <a:pPr algn="just"/>
            <a:r>
              <a:rPr lang="en-US" sz="3200" dirty="0"/>
              <a:t>Variable capacitance pressure gage – </a:t>
            </a:r>
            <a:endParaRPr lang="en-US" sz="3200" dirty="0"/>
          </a:p>
          <a:p>
            <a:pPr lvl="1" algn="just"/>
            <a:r>
              <a:rPr lang="en-US" sz="2800" dirty="0"/>
              <a:t>Principle of operation: Distance between two parallel plates is varied by an externally applied force.</a:t>
            </a:r>
            <a:endParaRPr lang="en-US" sz="2800" dirty="0"/>
          </a:p>
          <a:p>
            <a:pPr lvl="1" algn="just"/>
            <a:r>
              <a:rPr lang="en-US" sz="2800" dirty="0"/>
              <a:t>Applications: Measurement of Displacement, pressure.</a:t>
            </a:r>
            <a:endParaRPr lang="en-US" sz="2800" dirty="0"/>
          </a:p>
          <a:p>
            <a:pPr algn="just"/>
            <a:r>
              <a:rPr lang="en-US" sz="3200" dirty="0"/>
              <a:t> Capacitor microphone </a:t>
            </a:r>
            <a:endParaRPr lang="en-US" sz="3200" dirty="0"/>
          </a:p>
          <a:p>
            <a:pPr lvl="1" algn="just"/>
            <a:r>
              <a:rPr lang="en-US" sz="2800" dirty="0"/>
              <a:t>Principle of operation: Sound pressure varies the capacitance between a fixed plate and a movable diaphragm. </a:t>
            </a:r>
            <a:endParaRPr lang="en-US" sz="2800" dirty="0"/>
          </a:p>
          <a:p>
            <a:pPr lvl="1" algn="just"/>
            <a:r>
              <a:rPr lang="en-US" sz="2800" dirty="0"/>
              <a:t>Applications: Speech, music, noise.</a:t>
            </a:r>
            <a:endParaRPr lang="en-US" sz="2800" dirty="0"/>
          </a:p>
          <a:p>
            <a:pPr algn="just"/>
            <a:r>
              <a:rPr lang="en-US" sz="3200" dirty="0"/>
              <a:t>Dielectric gauge </a:t>
            </a:r>
            <a:endParaRPr lang="en-US" sz="3200" dirty="0"/>
          </a:p>
          <a:p>
            <a:pPr lvl="1" algn="just"/>
            <a:r>
              <a:rPr lang="en-US" sz="2800" dirty="0"/>
              <a:t>Principle of operation: Variation in capacitance by changes in the dielectric. </a:t>
            </a:r>
            <a:endParaRPr lang="en-US" sz="2800" dirty="0"/>
          </a:p>
          <a:p>
            <a:pPr lvl="1" algn="just"/>
            <a:r>
              <a:rPr lang="en-US" sz="2800" dirty="0"/>
              <a:t>Applications: Liquid level, thickness.</a:t>
            </a:r>
            <a:endParaRPr lang="en-I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60037"/>
            <a:ext cx="10515600" cy="951346"/>
          </a:xfrm>
        </p:spPr>
        <p:txBody>
          <a:bodyPr>
            <a:normAutofit/>
          </a:bodyPr>
          <a:lstStyle/>
          <a:p>
            <a:r>
              <a:rPr lang="en-IN" sz="6000" b="1" dirty="0"/>
              <a:t>Inductance Transducers</a:t>
            </a:r>
            <a:endParaRPr lang="en-IN" sz="6000" b="1" dirty="0"/>
          </a:p>
        </p:txBody>
      </p:sp>
      <p:sp>
        <p:nvSpPr>
          <p:cNvPr id="3" name="Content Placeholder 2"/>
          <p:cNvSpPr>
            <a:spLocks noGrp="1"/>
          </p:cNvSpPr>
          <p:nvPr>
            <p:ph idx="1"/>
          </p:nvPr>
        </p:nvSpPr>
        <p:spPr>
          <a:xfrm>
            <a:off x="131618" y="1080658"/>
            <a:ext cx="11928764" cy="5680363"/>
          </a:xfrm>
        </p:spPr>
        <p:txBody>
          <a:bodyPr>
            <a:normAutofit fontScale="77500" lnSpcReduction="20000"/>
          </a:bodyPr>
          <a:lstStyle/>
          <a:p>
            <a:pPr algn="just"/>
            <a:r>
              <a:rPr lang="en-US" sz="3200" dirty="0"/>
              <a:t>Magnetic circuit transducer </a:t>
            </a:r>
            <a:endParaRPr lang="en-US" sz="3200" dirty="0"/>
          </a:p>
          <a:p>
            <a:pPr lvl="1" algn="just"/>
            <a:r>
              <a:rPr lang="en-US" sz="2800" dirty="0"/>
              <a:t>Principle of operation: Self inductance or mutual inductance of ac-excited coil is varied by changes in the magnetic circuit. </a:t>
            </a:r>
            <a:endParaRPr lang="en-US" sz="2800" dirty="0"/>
          </a:p>
          <a:p>
            <a:pPr lvl="1" algn="just"/>
            <a:r>
              <a:rPr lang="en-US" sz="2800" dirty="0"/>
              <a:t>Applications: Pressure, displacement.</a:t>
            </a:r>
            <a:endParaRPr lang="en-US" sz="2800" dirty="0"/>
          </a:p>
          <a:p>
            <a:pPr algn="just"/>
            <a:r>
              <a:rPr lang="en-US" sz="3200" dirty="0"/>
              <a:t>Reluctance pickup </a:t>
            </a:r>
            <a:endParaRPr lang="en-US" sz="3200" dirty="0"/>
          </a:p>
          <a:p>
            <a:pPr lvl="1" algn="just"/>
            <a:r>
              <a:rPr lang="en-US" sz="2800" dirty="0"/>
              <a:t>Principle of operation: Reluctance of the magnetic circuit is varied by changing the position of the iron core of a coil. </a:t>
            </a:r>
            <a:endParaRPr lang="en-US" sz="2800" dirty="0"/>
          </a:p>
          <a:p>
            <a:pPr lvl="1" algn="just"/>
            <a:r>
              <a:rPr lang="en-US" sz="2800" dirty="0"/>
              <a:t>Applications: Pressure, displacement, vibration, position.</a:t>
            </a:r>
            <a:endParaRPr lang="en-US" sz="2800" dirty="0"/>
          </a:p>
          <a:p>
            <a:pPr algn="just"/>
            <a:r>
              <a:rPr lang="en-US" sz="3200" dirty="0"/>
              <a:t>Differential transformer </a:t>
            </a:r>
            <a:endParaRPr lang="en-US" sz="3200" dirty="0"/>
          </a:p>
          <a:p>
            <a:pPr lvl="1" algn="just"/>
            <a:r>
              <a:rPr lang="en-US" sz="2800" dirty="0"/>
              <a:t>Principle of operation: The differential voltage of two secondary windings of a transformer is varied by positioning the magnetic core through an externally applied force. </a:t>
            </a:r>
            <a:endParaRPr lang="en-US" sz="2800" dirty="0"/>
          </a:p>
          <a:p>
            <a:pPr lvl="1" algn="just"/>
            <a:r>
              <a:rPr lang="en-US" sz="2800" dirty="0"/>
              <a:t>Applications: Pressure, force, displacement, position.</a:t>
            </a:r>
            <a:endParaRPr lang="en-US" sz="2800" dirty="0"/>
          </a:p>
          <a:p>
            <a:pPr algn="just"/>
            <a:r>
              <a:rPr lang="en-US" sz="3200" dirty="0"/>
              <a:t>Eddy current gage </a:t>
            </a:r>
            <a:endParaRPr lang="en-US" sz="3200" dirty="0"/>
          </a:p>
          <a:p>
            <a:pPr lvl="1" algn="just"/>
            <a:r>
              <a:rPr lang="en-US" sz="2800" dirty="0"/>
              <a:t>Principle of operation: Inductance of a coil is varied by the proximity of an eddy current plate. </a:t>
            </a:r>
            <a:endParaRPr lang="en-US" sz="2800" dirty="0"/>
          </a:p>
          <a:p>
            <a:pPr lvl="1" algn="just"/>
            <a:r>
              <a:rPr lang="en-US" sz="2800" dirty="0"/>
              <a:t>Applications: Displacement, thickness.</a:t>
            </a:r>
            <a:endParaRPr lang="en-US" sz="2800" dirty="0"/>
          </a:p>
          <a:p>
            <a:pPr algn="just"/>
            <a:r>
              <a:rPr lang="en-US" sz="3200" dirty="0"/>
              <a:t>Magnetostriction gauge </a:t>
            </a:r>
            <a:endParaRPr lang="en-US" sz="3200" dirty="0"/>
          </a:p>
          <a:p>
            <a:pPr lvl="1" algn="just"/>
            <a:r>
              <a:rPr lang="en-US" sz="2800" dirty="0"/>
              <a:t>Principle of operation: Magnetic properties are varied by pressure and stress. </a:t>
            </a:r>
            <a:endParaRPr lang="en-US" sz="2800" dirty="0"/>
          </a:p>
          <a:p>
            <a:pPr lvl="1" algn="just"/>
            <a:r>
              <a:rPr lang="en-US" sz="2800" dirty="0"/>
              <a:t>Applications: Force, pressure, sound.</a:t>
            </a:r>
            <a:endParaRPr lang="en-IN"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236" y="110837"/>
            <a:ext cx="11090564" cy="1052946"/>
          </a:xfrm>
        </p:spPr>
        <p:txBody>
          <a:bodyPr>
            <a:normAutofit/>
          </a:bodyPr>
          <a:lstStyle/>
          <a:p>
            <a:r>
              <a:rPr lang="en-IN" sz="6000" b="1" dirty="0"/>
              <a:t>Transducer Types</a:t>
            </a:r>
            <a:endParaRPr lang="en-IN" sz="6000" b="1" dirty="0"/>
          </a:p>
        </p:txBody>
      </p:sp>
      <p:sp>
        <p:nvSpPr>
          <p:cNvPr id="3" name="Content Placeholder 2"/>
          <p:cNvSpPr>
            <a:spLocks noGrp="1"/>
          </p:cNvSpPr>
          <p:nvPr>
            <p:ph idx="1"/>
          </p:nvPr>
        </p:nvSpPr>
        <p:spPr>
          <a:xfrm>
            <a:off x="838200" y="1302326"/>
            <a:ext cx="10515600" cy="5070765"/>
          </a:xfrm>
        </p:spPr>
        <p:txBody>
          <a:bodyPr>
            <a:normAutofit/>
          </a:bodyPr>
          <a:lstStyle/>
          <a:p>
            <a:r>
              <a:rPr lang="en-IN" sz="3600" dirty="0"/>
              <a:t>Electromagnetic Transducer</a:t>
            </a:r>
            <a:endParaRPr lang="en-IN" sz="3600" dirty="0"/>
          </a:p>
          <a:p>
            <a:r>
              <a:rPr lang="en-IN" sz="3600" dirty="0"/>
              <a:t>Electrochemical Transducer</a:t>
            </a:r>
            <a:endParaRPr lang="en-IN" sz="3600" dirty="0"/>
          </a:p>
          <a:p>
            <a:r>
              <a:rPr lang="en-IN" sz="3600" dirty="0"/>
              <a:t>Electromechanical Transducer</a:t>
            </a:r>
            <a:endParaRPr lang="en-IN" sz="3600" dirty="0"/>
          </a:p>
          <a:p>
            <a:r>
              <a:rPr lang="en-IN" sz="3600" dirty="0"/>
              <a:t>Electro acoustic Transducer</a:t>
            </a:r>
            <a:endParaRPr lang="en-IN" sz="3600" dirty="0"/>
          </a:p>
          <a:p>
            <a:r>
              <a:rPr lang="en-IN" sz="3600" dirty="0"/>
              <a:t>Photoelectric Transducer</a:t>
            </a:r>
            <a:endParaRPr lang="en-IN" sz="3600" dirty="0"/>
          </a:p>
          <a:p>
            <a:r>
              <a:rPr lang="en-IN" sz="3600" dirty="0"/>
              <a:t>Electrostatic Transducer</a:t>
            </a:r>
            <a:endParaRPr lang="en-IN" sz="3600" dirty="0"/>
          </a:p>
          <a:p>
            <a:r>
              <a:rPr lang="en-IN" sz="3600" dirty="0"/>
              <a:t>Thermoelectric Transducer</a:t>
            </a:r>
            <a:endParaRPr lang="en-IN" sz="3600" dirty="0"/>
          </a:p>
          <a:p>
            <a:r>
              <a:rPr lang="en-IN" sz="3600" dirty="0"/>
              <a:t>Radio acoustic Transducer</a:t>
            </a:r>
            <a:endParaRPr lang="en-IN"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668318" y="277091"/>
            <a:ext cx="8855364" cy="63038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48987" y="64332"/>
            <a:ext cx="7894026" cy="67293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11881" y="169022"/>
            <a:ext cx="9168237" cy="65199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62213" y="218850"/>
            <a:ext cx="10667573" cy="64202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3"/>
            <a:ext cx="10515600" cy="970189"/>
          </a:xfrm>
        </p:spPr>
        <p:txBody>
          <a:bodyPr>
            <a:normAutofit/>
          </a:bodyPr>
          <a:lstStyle/>
          <a:p>
            <a:r>
              <a:rPr lang="en-IN" sz="6000" b="1" dirty="0"/>
              <a:t>Inductive Transducers</a:t>
            </a:r>
            <a:endParaRPr lang="en-IN" sz="6000" b="1" dirty="0"/>
          </a:p>
        </p:txBody>
      </p:sp>
      <p:sp>
        <p:nvSpPr>
          <p:cNvPr id="3" name="Content Placeholder 2"/>
          <p:cNvSpPr>
            <a:spLocks noGrp="1"/>
          </p:cNvSpPr>
          <p:nvPr>
            <p:ph idx="1"/>
          </p:nvPr>
        </p:nvSpPr>
        <p:spPr>
          <a:xfrm>
            <a:off x="838200" y="1233714"/>
            <a:ext cx="10515600" cy="5476873"/>
          </a:xfrm>
        </p:spPr>
        <p:txBody>
          <a:bodyPr>
            <a:normAutofit/>
          </a:bodyPr>
          <a:lstStyle/>
          <a:p>
            <a:pPr algn="just"/>
            <a:r>
              <a:rPr lang="en-US" sz="3200" b="1" dirty="0"/>
              <a:t>Inductive transducers</a:t>
            </a:r>
            <a:r>
              <a:rPr lang="en-US" sz="3200" dirty="0"/>
              <a:t> work on the principle of </a:t>
            </a:r>
            <a:r>
              <a:rPr lang="en-US" sz="3200" dirty="0">
                <a:hlinkClick r:id="rId1"/>
              </a:rPr>
              <a:t>inductance</a:t>
            </a:r>
            <a:r>
              <a:rPr lang="en-US" sz="3200" dirty="0"/>
              <a:t> change due to any appreciable change in the quantity to be measured i.e. measured. </a:t>
            </a:r>
            <a:endParaRPr lang="en-US" sz="3200" dirty="0"/>
          </a:p>
          <a:p>
            <a:pPr algn="just"/>
            <a:r>
              <a:rPr lang="en-US" sz="3200" dirty="0"/>
              <a:t>For example, </a:t>
            </a:r>
            <a:r>
              <a:rPr lang="en-US" sz="3200" dirty="0">
                <a:hlinkClick r:id="rId2"/>
              </a:rPr>
              <a:t>LVDT</a:t>
            </a:r>
            <a:r>
              <a:rPr lang="en-US" sz="3200" dirty="0"/>
              <a:t>, a kind of inductive transducers, measures displacement in terms of </a:t>
            </a:r>
            <a:r>
              <a:rPr lang="en-US" sz="3200" dirty="0">
                <a:hlinkClick r:id="rId3"/>
              </a:rPr>
              <a:t>voltage</a:t>
            </a:r>
            <a:r>
              <a:rPr lang="en-US" sz="3200" dirty="0"/>
              <a:t> difference between its two secondary voltages. </a:t>
            </a:r>
            <a:endParaRPr lang="en-US" sz="3200" dirty="0"/>
          </a:p>
          <a:p>
            <a:pPr algn="just"/>
            <a:r>
              <a:rPr lang="en-US" sz="3200" dirty="0"/>
              <a:t>Secondary voltages are nothing but the result of induction due to the </a:t>
            </a:r>
            <a:r>
              <a:rPr lang="en-US" sz="3200" dirty="0">
                <a:hlinkClick r:id="rId4"/>
              </a:rPr>
              <a:t>flux</a:t>
            </a:r>
            <a:r>
              <a:rPr lang="en-US" sz="3200" dirty="0"/>
              <a:t> change in the secondary coil with the displacement of the iron bar. </a:t>
            </a:r>
            <a:endParaRPr lang="en-US" sz="3200" dirty="0"/>
          </a:p>
          <a:p>
            <a:pPr algn="just"/>
            <a:r>
              <a:rPr lang="en-US" sz="3200" dirty="0"/>
              <a:t>Anyway, LVDT is discussed here briefly to explain the </a:t>
            </a:r>
            <a:r>
              <a:rPr lang="en-US" sz="3200" b="1" dirty="0"/>
              <a:t>principle of inductive transducer</a:t>
            </a:r>
            <a:r>
              <a:rPr lang="en-US" sz="3200" dirty="0"/>
              <a:t>. </a:t>
            </a:r>
            <a:endParaRPr lang="en-IN"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69276"/>
            <a:ext cx="10868891" cy="1066800"/>
          </a:xfrm>
        </p:spPr>
        <p:txBody>
          <a:bodyPr>
            <a:normAutofit/>
          </a:bodyPr>
          <a:lstStyle/>
          <a:p>
            <a:r>
              <a:rPr lang="en-IN" sz="6600" b="1" dirty="0"/>
              <a:t>TRANSDUCERS</a:t>
            </a:r>
            <a:endParaRPr lang="en-IN" sz="6600" b="1" dirty="0"/>
          </a:p>
        </p:txBody>
      </p:sp>
      <p:sp>
        <p:nvSpPr>
          <p:cNvPr id="3" name="Content Placeholder 2"/>
          <p:cNvSpPr>
            <a:spLocks noGrp="1"/>
          </p:cNvSpPr>
          <p:nvPr>
            <p:ph idx="1"/>
          </p:nvPr>
        </p:nvSpPr>
        <p:spPr>
          <a:xfrm>
            <a:off x="838200" y="1219205"/>
            <a:ext cx="10515600" cy="5500255"/>
          </a:xfrm>
        </p:spPr>
        <p:txBody>
          <a:bodyPr>
            <a:normAutofit fontScale="85000" lnSpcReduction="20000"/>
          </a:bodyPr>
          <a:lstStyle/>
          <a:p>
            <a:pPr algn="just"/>
            <a:r>
              <a:rPr lang="en-US" sz="4000" dirty="0"/>
              <a:t>A transducer is a device that converts energy from one form to another.</a:t>
            </a:r>
            <a:endParaRPr lang="en-US" sz="4000" dirty="0"/>
          </a:p>
          <a:p>
            <a:pPr algn="just"/>
            <a:r>
              <a:rPr lang="en-US" sz="4000" dirty="0"/>
              <a:t>Any device or component that converts an input signal of one form to an output signal of another form.</a:t>
            </a:r>
            <a:endParaRPr lang="en-US" sz="4000" dirty="0"/>
          </a:p>
          <a:p>
            <a:pPr algn="just"/>
            <a:r>
              <a:rPr lang="en-US" sz="4000" dirty="0"/>
              <a:t>An element or device which receives information in the form of one quantity and converts it to information in the same or an other quantity or form. </a:t>
            </a:r>
            <a:endParaRPr lang="en-US" sz="4000" dirty="0"/>
          </a:p>
          <a:p>
            <a:pPr algn="just"/>
            <a:r>
              <a:rPr lang="en-US" sz="4000" dirty="0"/>
              <a:t>A device for translating the magnitude of one quantity into another quantity.</a:t>
            </a:r>
            <a:endParaRPr lang="en-US" sz="4000" dirty="0"/>
          </a:p>
          <a:p>
            <a:pPr algn="just"/>
            <a:r>
              <a:rPr lang="en-US" sz="4000" dirty="0"/>
              <a:t>Energy forms can be mechanical, visual, aural, electrical, thermal, chemical, etc. (examples to follow).</a:t>
            </a:r>
            <a:endParaRPr lang="en-US" sz="4000" dirty="0"/>
          </a:p>
          <a:p>
            <a:pPr algn="just"/>
            <a:r>
              <a:rPr lang="en-US" sz="4000" dirty="0"/>
              <a:t>Used to change information into a form that can be easily transferred, stored, processed, interpreted, etc.</a:t>
            </a:r>
            <a:endParaRPr lang="en-IN"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614558" y="366620"/>
            <a:ext cx="6962884" cy="6124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 y="96983"/>
            <a:ext cx="11215255" cy="1440872"/>
          </a:xfrm>
        </p:spPr>
        <p:txBody>
          <a:bodyPr>
            <a:normAutofit fontScale="90000"/>
          </a:bodyPr>
          <a:lstStyle/>
          <a:p>
            <a:r>
              <a:rPr lang="en-IN" sz="5400" b="1" dirty="0"/>
              <a:t>Linear variable differential transformer (LVDT)</a:t>
            </a:r>
            <a:endParaRPr lang="en-IN" sz="5400" b="1" dirty="0"/>
          </a:p>
        </p:txBody>
      </p:sp>
      <p:sp>
        <p:nvSpPr>
          <p:cNvPr id="3" name="Content Placeholder 2"/>
          <p:cNvSpPr>
            <a:spLocks noGrp="1"/>
          </p:cNvSpPr>
          <p:nvPr>
            <p:ph idx="1"/>
          </p:nvPr>
        </p:nvSpPr>
        <p:spPr>
          <a:xfrm>
            <a:off x="138545" y="1898075"/>
            <a:ext cx="11901055" cy="4322619"/>
          </a:xfrm>
        </p:spPr>
        <p:txBody>
          <a:bodyPr>
            <a:normAutofit/>
          </a:bodyPr>
          <a:lstStyle/>
          <a:p>
            <a:pPr algn="just"/>
            <a:r>
              <a:rPr lang="en-US" sz="3600" dirty="0"/>
              <a:t>When an externally applied force moves the core to the left-hand position, more magnetic flux links the left-hand coil than the right hand coil. </a:t>
            </a:r>
            <a:endParaRPr lang="en-US" sz="3600" dirty="0"/>
          </a:p>
          <a:p>
            <a:pPr algn="just"/>
            <a:r>
              <a:rPr lang="en-US" sz="3600" dirty="0"/>
              <a:t>The emf induced in the left-hand coil [Es1], is therefore larger than the induced emf of the right-hand coil [Es2]. </a:t>
            </a:r>
            <a:endParaRPr lang="en-US" sz="3600" dirty="0"/>
          </a:p>
          <a:p>
            <a:pPr algn="just"/>
            <a:r>
              <a:rPr lang="en-US" sz="3600" dirty="0"/>
              <a:t>The magnitude of the output voltage is then equal to the difference between the two secondary voltages and it is in phase with the voltage of the left-hand coil.</a:t>
            </a:r>
            <a:endParaRPr lang="en-I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86476" y="578206"/>
            <a:ext cx="10019047" cy="57015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178540" y="590905"/>
            <a:ext cx="7834920" cy="56761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157307"/>
            <a:ext cx="10515600" cy="992627"/>
          </a:xfrm>
        </p:spPr>
        <p:txBody>
          <a:bodyPr>
            <a:normAutofit/>
          </a:bodyPr>
          <a:lstStyle/>
          <a:p>
            <a:r>
              <a:rPr lang="en-IN" sz="6000" b="1" dirty="0"/>
              <a:t>Construction of LVDT</a:t>
            </a:r>
            <a:endParaRPr lang="en-IN" sz="6000" b="1" dirty="0"/>
          </a:p>
        </p:txBody>
      </p:sp>
      <p:sp>
        <p:nvSpPr>
          <p:cNvPr id="3" name="Content Placeholder 2"/>
          <p:cNvSpPr>
            <a:spLocks noGrp="1"/>
          </p:cNvSpPr>
          <p:nvPr>
            <p:ph idx="1"/>
          </p:nvPr>
        </p:nvSpPr>
        <p:spPr>
          <a:xfrm>
            <a:off x="145473" y="1302341"/>
            <a:ext cx="11901054" cy="5333992"/>
          </a:xfrm>
        </p:spPr>
        <p:txBody>
          <a:bodyPr>
            <a:normAutofit fontScale="92500" lnSpcReduction="10000"/>
          </a:bodyPr>
          <a:lstStyle/>
          <a:p>
            <a:pPr algn="just"/>
            <a:r>
              <a:rPr lang="en-US" dirty="0"/>
              <a:t>The transformer consists of a primary winding P and two secondary winding S1 and S2 wound on a cylindrical former(which is hollow in nature and will contain core).</a:t>
            </a:r>
            <a:endParaRPr lang="en-US" dirty="0"/>
          </a:p>
          <a:p>
            <a:pPr algn="just"/>
            <a:r>
              <a:rPr lang="en-US" dirty="0"/>
              <a:t>Both the secondary windings have equal number of turns and are identically placed on the either side of primary winding.</a:t>
            </a:r>
            <a:endParaRPr lang="en-US" dirty="0"/>
          </a:p>
          <a:p>
            <a:pPr algn="just"/>
            <a:r>
              <a:rPr lang="en-US" dirty="0"/>
              <a:t>The primary winding is connected to an AC source which produces a flux in the air gap and voltages are induced in secondary windings. </a:t>
            </a:r>
            <a:endParaRPr lang="en-US" dirty="0"/>
          </a:p>
          <a:p>
            <a:pPr algn="just"/>
            <a:r>
              <a:rPr lang="en-US" dirty="0"/>
              <a:t>A movable soft iron core is placed inside the former and displacement to be measured is connected to the iron core. </a:t>
            </a:r>
            <a:endParaRPr lang="en-US" dirty="0"/>
          </a:p>
          <a:p>
            <a:pPr algn="just"/>
            <a:r>
              <a:rPr lang="en-US" dirty="0"/>
              <a:t>The iron core is generally of high permeability which helps in reducing harmonics and high sensitivity of LVDT. </a:t>
            </a:r>
            <a:endParaRPr lang="en-US" dirty="0"/>
          </a:p>
          <a:p>
            <a:pPr algn="just"/>
            <a:r>
              <a:rPr lang="en-US" dirty="0"/>
              <a:t>The LVDT is placed inside a stainless steel housing because it will provide electrostatic and electromagnetic shielding. </a:t>
            </a:r>
            <a:endParaRPr lang="en-US" dirty="0"/>
          </a:p>
          <a:p>
            <a:pPr algn="just"/>
            <a:r>
              <a:rPr lang="en-US" dirty="0"/>
              <a:t>The both the secondary windings are connected in such a way that resulted output is the difference of the voltages of two windings.</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2" y="129599"/>
            <a:ext cx="11208327" cy="1061892"/>
          </a:xfrm>
        </p:spPr>
        <p:txBody>
          <a:bodyPr>
            <a:normAutofit/>
          </a:bodyPr>
          <a:lstStyle/>
          <a:p>
            <a:r>
              <a:rPr lang="en-US" sz="6000" b="1" dirty="0"/>
              <a:t>Principle of Operation and Working</a:t>
            </a:r>
            <a:endParaRPr lang="en-IN" sz="6000" b="1" dirty="0"/>
          </a:p>
        </p:txBody>
      </p:sp>
      <p:sp>
        <p:nvSpPr>
          <p:cNvPr id="3" name="Content Placeholder 2"/>
          <p:cNvSpPr>
            <a:spLocks noGrp="1"/>
          </p:cNvSpPr>
          <p:nvPr>
            <p:ph idx="1"/>
          </p:nvPr>
        </p:nvSpPr>
        <p:spPr>
          <a:xfrm>
            <a:off x="145472" y="1297421"/>
            <a:ext cx="11901056" cy="5430980"/>
          </a:xfrm>
        </p:spPr>
        <p:txBody>
          <a:bodyPr>
            <a:normAutofit fontScale="92500" lnSpcReduction="10000"/>
          </a:bodyPr>
          <a:lstStyle/>
          <a:p>
            <a:pPr algn="just"/>
            <a:r>
              <a:rPr lang="en-US" dirty="0"/>
              <a:t>As the primary is connected to an AC source so alternating current and voltages are produced in the secondary of the LVDT. The output in secondary S</a:t>
            </a:r>
            <a:r>
              <a:rPr lang="en-US" baseline="-25000" dirty="0"/>
              <a:t>1</a:t>
            </a:r>
            <a:r>
              <a:rPr lang="en-US" dirty="0"/>
              <a:t> is e</a:t>
            </a:r>
            <a:r>
              <a:rPr lang="en-US" baseline="-25000" dirty="0"/>
              <a:t>1</a:t>
            </a:r>
            <a:r>
              <a:rPr lang="en-US" dirty="0"/>
              <a:t> and in the secondary S</a:t>
            </a:r>
            <a:r>
              <a:rPr lang="en-US" baseline="-25000" dirty="0"/>
              <a:t>2</a:t>
            </a:r>
            <a:r>
              <a:rPr lang="en-US" dirty="0"/>
              <a:t> is e</a:t>
            </a:r>
            <a:r>
              <a:rPr lang="en-US" baseline="-25000" dirty="0"/>
              <a:t>2</a:t>
            </a:r>
            <a:r>
              <a:rPr lang="en-US" dirty="0"/>
              <a:t>. So the differential output is, </a:t>
            </a:r>
            <a:r>
              <a:rPr lang="en-US" dirty="0" err="1"/>
              <a:t>e</a:t>
            </a:r>
            <a:r>
              <a:rPr lang="en-US" baseline="-25000" dirty="0" err="1"/>
              <a:t>out</a:t>
            </a:r>
            <a:r>
              <a:rPr lang="en-US" dirty="0"/>
              <a:t> = e</a:t>
            </a:r>
            <a:r>
              <a:rPr lang="en-US" baseline="-25000" dirty="0"/>
              <a:t>1</a:t>
            </a:r>
            <a:r>
              <a:rPr lang="en-US" dirty="0"/>
              <a:t> - e</a:t>
            </a:r>
            <a:r>
              <a:rPr lang="en-US" baseline="-25000" dirty="0"/>
              <a:t>2</a:t>
            </a:r>
            <a:r>
              <a:rPr lang="en-US" dirty="0"/>
              <a:t> This equation explains the principle of Operation of LVDT.</a:t>
            </a:r>
            <a:endParaRPr lang="en-US" dirty="0"/>
          </a:p>
          <a:p>
            <a:pPr algn="just"/>
            <a:r>
              <a:rPr lang="en-US" dirty="0"/>
              <a:t>Now three cases arise according to the locations of core which explains the working of LVDT are discussed below as,</a:t>
            </a:r>
            <a:endParaRPr lang="en-US" dirty="0"/>
          </a:p>
          <a:p>
            <a:pPr lvl="1" algn="just"/>
            <a:r>
              <a:rPr lang="en-US" dirty="0"/>
              <a:t>CASE I When the core is at null position (for no displacement) When the core is at null position then the flux linking with both the secondary windings is equal so the induced emf is equal in both the windings. So for no displacement the value of output </a:t>
            </a:r>
            <a:r>
              <a:rPr lang="en-US" dirty="0" err="1"/>
              <a:t>e</a:t>
            </a:r>
            <a:r>
              <a:rPr lang="en-US" baseline="-25000" dirty="0" err="1"/>
              <a:t>out</a:t>
            </a:r>
            <a:r>
              <a:rPr lang="en-US" dirty="0"/>
              <a:t> is zero as e</a:t>
            </a:r>
            <a:r>
              <a:rPr lang="en-US" baseline="-25000" dirty="0"/>
              <a:t>1</a:t>
            </a:r>
            <a:r>
              <a:rPr lang="en-US" dirty="0"/>
              <a:t> and e</a:t>
            </a:r>
            <a:r>
              <a:rPr lang="en-US" baseline="-25000" dirty="0"/>
              <a:t>2</a:t>
            </a:r>
            <a:r>
              <a:rPr lang="en-US" dirty="0"/>
              <a:t> both are equal. So it shows that no displacement took place. </a:t>
            </a:r>
            <a:endParaRPr lang="en-US" dirty="0"/>
          </a:p>
          <a:p>
            <a:pPr lvl="1" algn="just"/>
            <a:r>
              <a:rPr lang="en-US" dirty="0"/>
              <a:t>CASE II When the core is moved to upward of null position (For displacement to the upward of reference point) In the this case the flux linking with secondary winding S</a:t>
            </a:r>
            <a:r>
              <a:rPr lang="en-US" baseline="-25000" dirty="0"/>
              <a:t>1</a:t>
            </a:r>
            <a:r>
              <a:rPr lang="en-US" dirty="0"/>
              <a:t> is more as compared to flux linking with S</a:t>
            </a:r>
            <a:r>
              <a:rPr lang="en-US" baseline="-25000" dirty="0"/>
              <a:t>2</a:t>
            </a:r>
            <a:r>
              <a:rPr lang="en-US" dirty="0"/>
              <a:t>. Due to this e</a:t>
            </a:r>
            <a:r>
              <a:rPr lang="en-US" baseline="-25000" dirty="0"/>
              <a:t>1</a:t>
            </a:r>
            <a:r>
              <a:rPr lang="en-US" dirty="0"/>
              <a:t> will be more as that of e</a:t>
            </a:r>
            <a:r>
              <a:rPr lang="en-US" baseline="-25000" dirty="0"/>
              <a:t>2</a:t>
            </a:r>
            <a:r>
              <a:rPr lang="en-US" dirty="0"/>
              <a:t>. Due to this output voltage </a:t>
            </a:r>
            <a:r>
              <a:rPr lang="en-US" dirty="0" err="1"/>
              <a:t>e</a:t>
            </a:r>
            <a:r>
              <a:rPr lang="en-US" baseline="-25000" dirty="0" err="1"/>
              <a:t>out</a:t>
            </a:r>
            <a:r>
              <a:rPr lang="en-US" dirty="0"/>
              <a:t> is positive.</a:t>
            </a:r>
            <a:endParaRPr lang="en-US" dirty="0"/>
          </a:p>
          <a:p>
            <a:pPr lvl="1" algn="just"/>
            <a:r>
              <a:rPr lang="en-US" dirty="0"/>
              <a:t>CASE III When the core is moved to downward of Null position (for displacement to the downward of reference point) In this case magnitude of e</a:t>
            </a:r>
            <a:r>
              <a:rPr lang="en-US" baseline="-25000" dirty="0"/>
              <a:t>2</a:t>
            </a:r>
            <a:r>
              <a:rPr lang="en-US" dirty="0"/>
              <a:t> will be more as that of e</a:t>
            </a:r>
            <a:r>
              <a:rPr lang="en-US" baseline="-25000" dirty="0"/>
              <a:t>1</a:t>
            </a:r>
            <a:r>
              <a:rPr lang="en-US" dirty="0"/>
              <a:t>. Due to this output </a:t>
            </a:r>
            <a:r>
              <a:rPr lang="en-US" dirty="0" err="1"/>
              <a:t>e</a:t>
            </a:r>
            <a:r>
              <a:rPr lang="en-US" baseline="-25000" dirty="0" err="1"/>
              <a:t>out</a:t>
            </a:r>
            <a:r>
              <a:rPr lang="en-US" dirty="0"/>
              <a:t> will be negative and shows the output to downward of reference point.</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365125"/>
            <a:ext cx="11623964" cy="1325563"/>
          </a:xfrm>
        </p:spPr>
        <p:txBody>
          <a:bodyPr>
            <a:noAutofit/>
          </a:bodyPr>
          <a:lstStyle/>
          <a:p>
            <a:pPr algn="just"/>
            <a:r>
              <a:rPr lang="en-US" sz="2800" b="1" dirty="0"/>
              <a:t>Output Vs Core Displacement: </a:t>
            </a:r>
            <a:r>
              <a:rPr lang="en-US" sz="2800" dirty="0"/>
              <a:t>A linear curve shows that output voltage varies linearly with displacement of core.</a:t>
            </a:r>
            <a:endParaRPr lang="en-IN" sz="2800" dirty="0"/>
          </a:p>
        </p:txBody>
      </p:sp>
      <p:pic>
        <p:nvPicPr>
          <p:cNvPr id="4" name="Content Placeholder 3"/>
          <p:cNvPicPr>
            <a:picLocks noGrp="1" noChangeAspect="1"/>
          </p:cNvPicPr>
          <p:nvPr>
            <p:ph idx="1"/>
          </p:nvPr>
        </p:nvPicPr>
        <p:blipFill>
          <a:blip r:embed="rId1"/>
          <a:stretch>
            <a:fillRect/>
          </a:stretch>
        </p:blipFill>
        <p:spPr>
          <a:xfrm>
            <a:off x="1948106" y="1496291"/>
            <a:ext cx="8488157" cy="51261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 y="110837"/>
            <a:ext cx="11914910" cy="1579852"/>
          </a:xfrm>
        </p:spPr>
        <p:txBody>
          <a:bodyPr>
            <a:normAutofit fontScale="90000"/>
          </a:bodyPr>
          <a:lstStyle/>
          <a:p>
            <a:pPr algn="just"/>
            <a:r>
              <a:rPr lang="en-US" sz="6000" b="1" dirty="0"/>
              <a:t>Some important points about magnitude and sign of voltage induced in LVDT:</a:t>
            </a:r>
            <a:endParaRPr lang="en-IN" sz="6000" b="1" dirty="0"/>
          </a:p>
        </p:txBody>
      </p:sp>
      <p:sp>
        <p:nvSpPr>
          <p:cNvPr id="3" name="Content Placeholder 2"/>
          <p:cNvSpPr>
            <a:spLocks noGrp="1"/>
          </p:cNvSpPr>
          <p:nvPr>
            <p:ph idx="1"/>
          </p:nvPr>
        </p:nvSpPr>
        <p:spPr>
          <a:xfrm>
            <a:off x="138545" y="2004868"/>
            <a:ext cx="11914910" cy="3883314"/>
          </a:xfrm>
        </p:spPr>
        <p:txBody>
          <a:bodyPr>
            <a:normAutofit/>
          </a:bodyPr>
          <a:lstStyle/>
          <a:p>
            <a:pPr algn="just"/>
            <a:r>
              <a:rPr lang="en-US" sz="3600" dirty="0"/>
              <a:t>The amount of change in voltage either negative or positive is proportional to the amount of movement of core and indicates amount of linear motion. </a:t>
            </a:r>
            <a:endParaRPr lang="en-US" sz="3600" dirty="0"/>
          </a:p>
          <a:p>
            <a:pPr algn="just"/>
            <a:r>
              <a:rPr lang="en-US" sz="3600" dirty="0"/>
              <a:t>By noting the output voltage increasing or decreasing the direction of motion can be determined.</a:t>
            </a:r>
            <a:endParaRPr lang="en-US" sz="3600" dirty="0"/>
          </a:p>
          <a:p>
            <a:pPr algn="just"/>
            <a:r>
              <a:rPr lang="en-US" sz="3600" dirty="0"/>
              <a:t>The output voltage of an LVDT is linear function of core displacement.</a:t>
            </a:r>
            <a:endParaRPr lang="en-IN"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110837"/>
            <a:ext cx="10515600" cy="983672"/>
          </a:xfrm>
        </p:spPr>
        <p:txBody>
          <a:bodyPr>
            <a:normAutofit/>
          </a:bodyPr>
          <a:lstStyle/>
          <a:p>
            <a:r>
              <a:rPr lang="en-IN" sz="6000" b="1" dirty="0"/>
              <a:t>Advantages of LVDT</a:t>
            </a:r>
            <a:endParaRPr lang="en-IN" sz="6000" b="1" dirty="0"/>
          </a:p>
        </p:txBody>
      </p:sp>
      <p:sp>
        <p:nvSpPr>
          <p:cNvPr id="3" name="Content Placeholder 2"/>
          <p:cNvSpPr>
            <a:spLocks noGrp="1"/>
          </p:cNvSpPr>
          <p:nvPr>
            <p:ph idx="1"/>
          </p:nvPr>
        </p:nvSpPr>
        <p:spPr>
          <a:xfrm>
            <a:off x="166255" y="1233059"/>
            <a:ext cx="11901054" cy="5458691"/>
          </a:xfrm>
        </p:spPr>
        <p:txBody>
          <a:bodyPr>
            <a:noAutofit/>
          </a:bodyPr>
          <a:lstStyle/>
          <a:p>
            <a:pPr algn="just"/>
            <a:r>
              <a:rPr lang="en-US" sz="2600" dirty="0"/>
              <a:t>High Range - The LVDTs have a very high range for measurement of displacement. They can used for measurement of displacements ranging from 1.25mm to 250mm.</a:t>
            </a:r>
            <a:endParaRPr lang="en-US" sz="2600" dirty="0"/>
          </a:p>
          <a:p>
            <a:pPr algn="just"/>
            <a:r>
              <a:rPr lang="en-US" sz="2600" dirty="0"/>
              <a:t>No Frictional Losses - As the core moves inside a hollow former so there is no loss of displacement  input as frictional loss so it makes LVDT as very accurate device. </a:t>
            </a:r>
            <a:endParaRPr lang="en-US" sz="2600" dirty="0"/>
          </a:p>
          <a:p>
            <a:pPr algn="just"/>
            <a:r>
              <a:rPr lang="en-US" sz="2600" dirty="0"/>
              <a:t>High Input and High Sensitivity - The output of LVDT is so high that it doesn’t need any amplification. The transducer possesses a high sensitivity which is typically about 40V/mm. </a:t>
            </a:r>
            <a:endParaRPr lang="en-US" sz="2600" dirty="0"/>
          </a:p>
          <a:p>
            <a:pPr algn="just"/>
            <a:r>
              <a:rPr lang="en-US" sz="2600" dirty="0"/>
              <a:t>Low Hysteresis - LVDTs show a low hysteresis and hence repeatability is excellent under all conditions.</a:t>
            </a:r>
            <a:endParaRPr lang="en-US" sz="2600" dirty="0"/>
          </a:p>
          <a:p>
            <a:pPr algn="just"/>
            <a:r>
              <a:rPr lang="en-US" sz="2600" dirty="0"/>
              <a:t>Low Power Consumption - The power is about 1W which is very as compared to other transducers. </a:t>
            </a:r>
            <a:endParaRPr lang="en-US" sz="2600" dirty="0"/>
          </a:p>
          <a:p>
            <a:pPr algn="just"/>
            <a:r>
              <a:rPr lang="en-US" sz="2600" dirty="0"/>
              <a:t>Direct Conversion to Electrical Signals - They convert the linear displacement to electrical voltage which are easy to process.</a:t>
            </a:r>
            <a:endParaRPr lang="en-IN"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257"/>
            <a:ext cx="10515600" cy="921977"/>
          </a:xfrm>
        </p:spPr>
        <p:txBody>
          <a:bodyPr>
            <a:normAutofit/>
          </a:bodyPr>
          <a:lstStyle/>
          <a:p>
            <a:r>
              <a:rPr lang="en-IN" sz="6000" b="1" dirty="0"/>
              <a:t>Disadvantages of LVDT</a:t>
            </a:r>
            <a:endParaRPr lang="en-IN" sz="6000" b="1" dirty="0"/>
          </a:p>
        </p:txBody>
      </p:sp>
      <p:sp>
        <p:nvSpPr>
          <p:cNvPr id="3" name="Content Placeholder 2"/>
          <p:cNvSpPr>
            <a:spLocks noGrp="1"/>
          </p:cNvSpPr>
          <p:nvPr>
            <p:ph idx="1"/>
          </p:nvPr>
        </p:nvSpPr>
        <p:spPr>
          <a:xfrm>
            <a:off x="228600" y="3597707"/>
            <a:ext cx="11769436" cy="3101615"/>
          </a:xfrm>
        </p:spPr>
        <p:txBody>
          <a:bodyPr>
            <a:noAutofit/>
          </a:bodyPr>
          <a:lstStyle/>
          <a:p>
            <a:pPr algn="just"/>
            <a:r>
              <a:rPr lang="en-US" sz="3000" dirty="0"/>
              <a:t>They are used in applications where displacements ranging from fraction of mm to few cm are to be measured. The LVDT acting as a primary Transducer converts the displacement to electrical signal directly. </a:t>
            </a:r>
            <a:endParaRPr lang="en-US" sz="3000" dirty="0"/>
          </a:p>
          <a:p>
            <a:pPr algn="just"/>
            <a:r>
              <a:rPr lang="en-US" sz="3000" dirty="0"/>
              <a:t>They can also acts as the secondary transducers. E.g. the Bourbon tube which acts as a primary transducer and covert pressure into linear displacement. Then LVDT coverts this displacement into electrical signal which after calibration gives the ideas of the pressure of fluid.</a:t>
            </a:r>
            <a:endParaRPr lang="en-IN" sz="3000" dirty="0"/>
          </a:p>
        </p:txBody>
      </p:sp>
      <p:sp>
        <p:nvSpPr>
          <p:cNvPr id="4" name="Title 1"/>
          <p:cNvSpPr txBox="1"/>
          <p:nvPr/>
        </p:nvSpPr>
        <p:spPr>
          <a:xfrm>
            <a:off x="228600" y="2567981"/>
            <a:ext cx="10515600" cy="1006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t>Applications of LVDT</a:t>
            </a:r>
            <a:endParaRPr lang="en-IN" sz="6000" b="1" dirty="0"/>
          </a:p>
        </p:txBody>
      </p:sp>
      <p:sp>
        <p:nvSpPr>
          <p:cNvPr id="5" name="Content Placeholder 2"/>
          <p:cNvSpPr txBox="1"/>
          <p:nvPr/>
        </p:nvSpPr>
        <p:spPr>
          <a:xfrm>
            <a:off x="228600" y="1027036"/>
            <a:ext cx="11769436" cy="1591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a:t>LVDT is sensitive to stray magnetic fields so they always require a setup to protect them from stray magnetic fields. </a:t>
            </a:r>
            <a:endParaRPr lang="en-US" sz="3200" dirty="0"/>
          </a:p>
          <a:p>
            <a:pPr algn="just"/>
            <a:r>
              <a:rPr lang="en-US" sz="3200" dirty="0"/>
              <a:t>They are affected by vibrations and temperature. </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474604" y="221672"/>
            <a:ext cx="9242792" cy="64146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Electromechanical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US" sz="3600" dirty="0"/>
              <a:t>Galvanometer-an instrument for detecting and measuring electric current. It is an analog electromechanical transducer that produces a rotary deflection, through a limited arc, in response to electric current flowing through its coil.</a:t>
            </a:r>
            <a:endParaRPr lang="en-US" sz="3600" dirty="0"/>
          </a:p>
          <a:p>
            <a:pPr algn="just"/>
            <a:r>
              <a:rPr lang="en-US" sz="3600" dirty="0"/>
              <a:t>Accelerometer- a device for measuring acceleration and gravity induced reaction forces.</a:t>
            </a:r>
            <a:endParaRPr lang="en-US" sz="3600" dirty="0"/>
          </a:p>
          <a:p>
            <a:pPr algn="just"/>
            <a:r>
              <a:rPr lang="en-US" sz="3600" dirty="0"/>
              <a:t>Rotary motor, linear motor , Vibration powered generator are some examples of this type.</a:t>
            </a:r>
            <a:endParaRPr lang="en-IN" sz="3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69584" y="200891"/>
            <a:ext cx="9652832" cy="64562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88647" y="533400"/>
            <a:ext cx="11214705" cy="5791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77636" y="142132"/>
            <a:ext cx="9836728" cy="65737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8" y="27710"/>
            <a:ext cx="10515600" cy="1119044"/>
          </a:xfrm>
        </p:spPr>
        <p:txBody>
          <a:bodyPr>
            <a:normAutofit/>
          </a:bodyPr>
          <a:lstStyle/>
          <a:p>
            <a:r>
              <a:rPr lang="en-IN" sz="6000" b="1" dirty="0"/>
              <a:t>Strain Gauge Pressure Transducer</a:t>
            </a:r>
            <a:endParaRPr lang="en-IN" sz="6000" b="1" dirty="0"/>
          </a:p>
        </p:txBody>
      </p:sp>
      <p:sp>
        <p:nvSpPr>
          <p:cNvPr id="3" name="Content Placeholder 2"/>
          <p:cNvSpPr>
            <a:spLocks noGrp="1"/>
          </p:cNvSpPr>
          <p:nvPr>
            <p:ph idx="1"/>
          </p:nvPr>
        </p:nvSpPr>
        <p:spPr>
          <a:xfrm>
            <a:off x="131618" y="1119044"/>
            <a:ext cx="11880273" cy="5614266"/>
          </a:xfrm>
        </p:spPr>
        <p:txBody>
          <a:bodyPr>
            <a:normAutofit/>
          </a:bodyPr>
          <a:lstStyle/>
          <a:p>
            <a:pPr algn="just"/>
            <a:r>
              <a:rPr lang="en-US" sz="3200" dirty="0"/>
              <a:t>When the tension is applied to the electrical conductor, its length increases while the cross section area decreases.</a:t>
            </a:r>
            <a:endParaRPr lang="en-US" sz="3200" dirty="0"/>
          </a:p>
          <a:p>
            <a:pPr algn="just"/>
            <a:r>
              <a:rPr lang="en-US" sz="3200" dirty="0"/>
              <a:t>So its resistance changes.</a:t>
            </a:r>
            <a:endParaRPr lang="en-US" sz="3200" dirty="0"/>
          </a:p>
          <a:p>
            <a:pPr algn="just"/>
            <a:r>
              <a:rPr lang="en-US" sz="3200" dirty="0"/>
              <a:t>This change can be measured to measured. </a:t>
            </a:r>
            <a:endParaRPr lang="en-US" sz="3200" dirty="0"/>
          </a:p>
          <a:p>
            <a:pPr algn="just"/>
            <a:r>
              <a:rPr lang="en-US" sz="3200" dirty="0"/>
              <a:t>Used for the measurement of force, stress and strain. </a:t>
            </a:r>
            <a:endParaRPr lang="en-US" sz="3200" dirty="0"/>
          </a:p>
          <a:p>
            <a:pPr algn="just"/>
            <a:r>
              <a:rPr lang="en-US" sz="3200" dirty="0"/>
              <a:t>A strain gauge is a passive type resistance pressure transducer whose electrical resistance changes  when it is stretched  or compressed.</a:t>
            </a:r>
            <a:endParaRPr lang="en-US" sz="3200" dirty="0"/>
          </a:p>
          <a:p>
            <a:pPr algn="just"/>
            <a:r>
              <a:rPr lang="en-US" sz="3200" dirty="0"/>
              <a:t>A pressure transducer contains a diaphragm which is deformed by the pressure which can cause a strain gauge to stretch or compress. This deformation of the strain gauge causes the variation in length and cross sectional area due to which its resistance changes.</a:t>
            </a:r>
            <a:endParaRPr lang="en-IN"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168" y="193962"/>
            <a:ext cx="10747664" cy="1828801"/>
          </a:xfrm>
        </p:spPr>
        <p:txBody>
          <a:bodyPr>
            <a:normAutofit lnSpcReduction="10000"/>
          </a:bodyPr>
          <a:lstStyle/>
          <a:p>
            <a:pPr algn="just"/>
            <a:r>
              <a:rPr lang="en-US" sz="4400" dirty="0"/>
              <a:t>The wire filament is attached to a structure under strain and the resistance in the strained wire is measured.</a:t>
            </a:r>
            <a:endParaRPr lang="en-IN" sz="4400" dirty="0"/>
          </a:p>
        </p:txBody>
      </p:sp>
      <p:pic>
        <p:nvPicPr>
          <p:cNvPr id="4" name="Picture 3"/>
          <p:cNvPicPr>
            <a:picLocks noChangeAspect="1"/>
          </p:cNvPicPr>
          <p:nvPr/>
        </p:nvPicPr>
        <p:blipFill>
          <a:blip r:embed="rId1"/>
          <a:stretch>
            <a:fillRect/>
          </a:stretch>
        </p:blipFill>
        <p:spPr>
          <a:xfrm>
            <a:off x="1812823" y="2182414"/>
            <a:ext cx="8566353" cy="44816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212273" y="142631"/>
            <a:ext cx="9767454" cy="657273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28299" y="147800"/>
            <a:ext cx="9639701" cy="3365266"/>
          </a:xfrm>
          <a:prstGeom prst="rect">
            <a:avLst/>
          </a:prstGeom>
        </p:spPr>
      </p:pic>
      <p:sp>
        <p:nvSpPr>
          <p:cNvPr id="4" name="Content Placeholder 3"/>
          <p:cNvSpPr>
            <a:spLocks noGrp="1"/>
          </p:cNvSpPr>
          <p:nvPr>
            <p:ph idx="1"/>
          </p:nvPr>
        </p:nvSpPr>
        <p:spPr>
          <a:xfrm>
            <a:off x="242454" y="3722597"/>
            <a:ext cx="11707091" cy="2987603"/>
          </a:xfrm>
        </p:spPr>
        <p:txBody>
          <a:bodyPr>
            <a:normAutofit/>
          </a:bodyPr>
          <a:lstStyle/>
          <a:p>
            <a:pPr algn="just"/>
            <a:r>
              <a:rPr lang="en-US" sz="3600" dirty="0"/>
              <a:t>Strain gauge pressure transducers are used for narrow pressure span and for differential pressure measurements.</a:t>
            </a:r>
            <a:endParaRPr lang="en-US" sz="3600" dirty="0"/>
          </a:p>
          <a:p>
            <a:pPr algn="just"/>
            <a:r>
              <a:rPr lang="en-US" sz="3600" dirty="0"/>
              <a:t>Available for pressure ranges as low as 3 inches of water to as high as 200,000 </a:t>
            </a:r>
            <a:r>
              <a:rPr lang="en-US" sz="3600" dirty="0" err="1"/>
              <a:t>psig</a:t>
            </a:r>
            <a:r>
              <a:rPr lang="en-US" sz="3600" dirty="0"/>
              <a:t>.</a:t>
            </a:r>
            <a:endParaRPr lang="en-US" sz="3600" dirty="0"/>
          </a:p>
          <a:p>
            <a:pPr algn="just"/>
            <a:r>
              <a:rPr lang="en-US" sz="3600" dirty="0"/>
              <a:t>Inaccuracy ranges from 0.1 % of span to 0.25 % of full scale.</a:t>
            </a:r>
            <a:endParaRPr lang="en-IN" sz="3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Thermoelectric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US" sz="3600" dirty="0"/>
              <a:t>RTD(Resistance Temperature Detector)-To predict change in electrical resistance of some materials with changing temperature.</a:t>
            </a:r>
            <a:endParaRPr lang="en-US" sz="3600" dirty="0"/>
          </a:p>
          <a:p>
            <a:pPr algn="just"/>
            <a:r>
              <a:rPr lang="en-US" sz="3600" dirty="0"/>
              <a:t>Thermocouple-to convert thermal potential difference into electric potential difference. </a:t>
            </a:r>
            <a:endParaRPr lang="en-US" sz="3600" dirty="0"/>
          </a:p>
          <a:p>
            <a:pPr algn="just"/>
            <a:r>
              <a:rPr lang="en-US" sz="3600" dirty="0"/>
              <a:t>Thermistor are some of the examples of this type of transducers.</a:t>
            </a:r>
            <a:endParaRPr lang="en-IN" sz="3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79048" y="137486"/>
            <a:ext cx="9833904" cy="65830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0564091" cy="1022492"/>
          </a:xfrm>
        </p:spPr>
        <p:txBody>
          <a:bodyPr>
            <a:normAutofit/>
          </a:bodyPr>
          <a:lstStyle/>
          <a:p>
            <a:r>
              <a:rPr lang="en-IN" sz="6000" b="1" dirty="0"/>
              <a:t>Basic Requirements of Transducer</a:t>
            </a:r>
            <a:endParaRPr lang="en-IN" sz="6000" b="1" dirty="0"/>
          </a:p>
        </p:txBody>
      </p:sp>
      <p:sp>
        <p:nvSpPr>
          <p:cNvPr id="3" name="Content Placeholder 2"/>
          <p:cNvSpPr>
            <a:spLocks noGrp="1"/>
          </p:cNvSpPr>
          <p:nvPr>
            <p:ph idx="1"/>
          </p:nvPr>
        </p:nvSpPr>
        <p:spPr>
          <a:xfrm>
            <a:off x="228600" y="1022492"/>
            <a:ext cx="11755582" cy="5680365"/>
          </a:xfrm>
        </p:spPr>
        <p:txBody>
          <a:bodyPr>
            <a:normAutofit fontScale="92500" lnSpcReduction="10000"/>
          </a:bodyPr>
          <a:lstStyle/>
          <a:p>
            <a:pPr algn="just"/>
            <a:r>
              <a:rPr lang="en-US" sz="2400" b="1" dirty="0"/>
              <a:t>Linearity: </a:t>
            </a:r>
            <a:r>
              <a:rPr lang="en-US" sz="2400" dirty="0"/>
              <a:t>Linearity of any transducer is the prime requirement. A transducer having linear input output characteristics is a big plus.</a:t>
            </a:r>
            <a:endParaRPr lang="en-US" sz="2400" dirty="0"/>
          </a:p>
          <a:p>
            <a:pPr algn="just"/>
            <a:r>
              <a:rPr lang="en-US" sz="2400" b="1" dirty="0"/>
              <a:t>Repeatability: </a:t>
            </a:r>
            <a:r>
              <a:rPr lang="en-US" sz="2400" dirty="0"/>
              <a:t>A transducer having this quality produces the same result again and again when the same input signal is applied repeatedly under same environmental conditions ex. Temperature, pressure, humidity etc.</a:t>
            </a:r>
            <a:endParaRPr lang="en-US" sz="2400" dirty="0"/>
          </a:p>
          <a:p>
            <a:pPr algn="just"/>
            <a:r>
              <a:rPr lang="en-US" sz="2400" b="1" dirty="0"/>
              <a:t>Ruggedness: </a:t>
            </a:r>
            <a:r>
              <a:rPr lang="en-US" sz="2400" dirty="0"/>
              <a:t>A transducer should be robust in construction. It should be mechanically rugged, so that is capable of withstanding overload.</a:t>
            </a:r>
            <a:endParaRPr lang="en-US" sz="2400" dirty="0"/>
          </a:p>
          <a:p>
            <a:pPr algn="just"/>
            <a:r>
              <a:rPr lang="en-US" sz="2400" b="1" dirty="0"/>
              <a:t>High Signal To Noise Ratio: </a:t>
            </a:r>
            <a:r>
              <a:rPr lang="en-US" sz="2400" dirty="0"/>
              <a:t>The quality of output signal of transducer should be good; it should be free from the internal and external noise.</a:t>
            </a:r>
            <a:endParaRPr lang="en-US" sz="2400" dirty="0"/>
          </a:p>
          <a:p>
            <a:pPr algn="just"/>
            <a:r>
              <a:rPr lang="en-US" sz="2400" b="1" dirty="0"/>
              <a:t>Highly Reliable: </a:t>
            </a:r>
            <a:r>
              <a:rPr lang="en-US" sz="2400" dirty="0"/>
              <a:t>Output of the transducer should be highly reliable and stable it should be precise. It should give minimum error in measurement for temperature variations, humidity vibrations.</a:t>
            </a:r>
            <a:endParaRPr lang="en-US" sz="2400" dirty="0"/>
          </a:p>
          <a:p>
            <a:pPr algn="just"/>
            <a:r>
              <a:rPr lang="en-US" sz="2400" b="1" dirty="0"/>
              <a:t>Good Dynamic Response: </a:t>
            </a:r>
            <a:r>
              <a:rPr lang="en-US" sz="2400" dirty="0"/>
              <a:t>A transducer may be called upon to respond to either slowly varying or dynamic signals. Its output should be faithful to input when taken as a function of time.</a:t>
            </a:r>
            <a:endParaRPr lang="en-US" sz="2400" dirty="0"/>
          </a:p>
          <a:p>
            <a:pPr algn="just"/>
            <a:r>
              <a:rPr lang="en-US" sz="2400" b="1" dirty="0"/>
              <a:t>No Hysteresis: </a:t>
            </a:r>
            <a:r>
              <a:rPr lang="en-US" sz="2400" dirty="0"/>
              <a:t>A good transducer is free from hysteresis. It should not introduce any hysteresis during measurement while input signal is varied from its low value to high value and vice versa.</a:t>
            </a:r>
            <a:endParaRPr lang="en-US" sz="2400" dirty="0"/>
          </a:p>
          <a:p>
            <a:pPr algn="just"/>
            <a:r>
              <a:rPr lang="en-US" sz="2400" b="1" dirty="0"/>
              <a:t>Residual Deformation: </a:t>
            </a:r>
            <a:r>
              <a:rPr lang="en-US" sz="2400" dirty="0"/>
              <a:t>There should be no deformation of testing material after the removal of any pressure after long period of application.</a:t>
            </a:r>
            <a:endParaRPr lang="en-IN"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48597" y="104691"/>
            <a:ext cx="7494805" cy="66486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683327" y="219783"/>
            <a:ext cx="8825345" cy="641843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smtClean="0"/>
              <a:t>Temperature Transducer (cont’d):-</a:t>
            </a:r>
            <a:br>
              <a:rPr lang="en-US" b="1" dirty="0" smtClean="0"/>
            </a:br>
            <a:r>
              <a:rPr lang="en-US" b="1" dirty="0" smtClean="0"/>
              <a:t>   2. </a:t>
            </a:r>
            <a:r>
              <a:rPr lang="en-US" sz="3600" dirty="0"/>
              <a:t>Thermocouples:-</a:t>
            </a:r>
            <a:endParaRPr lang="en-GB" dirty="0"/>
          </a:p>
        </p:txBody>
      </p:sp>
      <p:sp>
        <p:nvSpPr>
          <p:cNvPr id="70659" name="Content Placeholder 2"/>
          <p:cNvSpPr>
            <a:spLocks noGrp="1"/>
          </p:cNvSpPr>
          <p:nvPr>
            <p:ph sz="quarter" idx="1"/>
          </p:nvPr>
        </p:nvSpPr>
        <p:spPr/>
        <p:txBody>
          <a:bodyPr/>
          <a:lstStyle/>
          <a:p>
            <a:pPr eaLnBrk="1" hangingPunct="1"/>
            <a:endParaRPr lang="en-GB" smtClean="0"/>
          </a:p>
        </p:txBody>
      </p:sp>
      <p:sp>
        <p:nvSpPr>
          <p:cNvPr id="70660" name="Rectangle 2"/>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rtl="0"/>
            <a:endParaRPr lang="en-GB">
              <a:latin typeface="Perpetua" panose="02020502060401020303" pitchFamily="18" charset="0"/>
            </a:endParaRPr>
          </a:p>
        </p:txBody>
      </p:sp>
      <p:graphicFrame>
        <p:nvGraphicFramePr>
          <p:cNvPr id="70661" name="Object 2"/>
          <p:cNvGraphicFramePr>
            <a:graphicFrameLocks noChangeAspect="1"/>
          </p:cNvGraphicFramePr>
          <p:nvPr/>
        </p:nvGraphicFramePr>
        <p:xfrm>
          <a:off x="2819400" y="1524000"/>
          <a:ext cx="6389688" cy="4419600"/>
        </p:xfrm>
        <a:graphic>
          <a:graphicData uri="http://schemas.openxmlformats.org/presentationml/2006/ole">
            <mc:AlternateContent xmlns:mc="http://schemas.openxmlformats.org/markup-compatibility/2006">
              <mc:Choice xmlns:v="urn:schemas-microsoft-com:vml" Requires="v">
                <p:oleObj spid="_x0000_s1026" name="" r:id="rId1" imgW="9991725" imgH="9305925" progId="">
                  <p:embed/>
                </p:oleObj>
              </mc:Choice>
              <mc:Fallback>
                <p:oleObj name="" r:id="rId1" imgW="9991725" imgH="9305925"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24000"/>
                        <a:ext cx="63896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2" name="Rectangle 3"/>
          <p:cNvSpPr>
            <a:spLocks noChangeArrowheads="1"/>
          </p:cNvSpPr>
          <p:nvPr/>
        </p:nvSpPr>
        <p:spPr bwMode="auto">
          <a:xfrm>
            <a:off x="3876835" y="6338501"/>
            <a:ext cx="4438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rtl="0"/>
            <a:r>
              <a:rPr lang="en-US" sz="1200" b="1" i="1">
                <a:solidFill>
                  <a:srgbClr val="000000"/>
                </a:solidFill>
                <a:cs typeface="Times New Roman" panose="02020603050405020304" pitchFamily="18" charset="0"/>
              </a:rPr>
              <a:t>Fig (11) Calibration curves for several thermocouple combi­nations.</a:t>
            </a:r>
            <a:endParaRPr lang="en-US">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90061" y="318053"/>
            <a:ext cx="10011878" cy="622189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62168" y="240757"/>
            <a:ext cx="10467663" cy="63764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0431" y="353291"/>
            <a:ext cx="11131138" cy="615141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82" y="0"/>
            <a:ext cx="12018818" cy="942110"/>
          </a:xfrm>
        </p:spPr>
        <p:txBody>
          <a:bodyPr>
            <a:normAutofit fontScale="90000"/>
          </a:bodyPr>
          <a:lstStyle/>
          <a:p>
            <a:r>
              <a:rPr lang="en-IN" sz="5400" b="1" dirty="0"/>
              <a:t>RESISTANCE TEMPERATURE DETECTOR (RTD)</a:t>
            </a:r>
            <a:endParaRPr lang="en-IN" sz="5400" b="1" dirty="0"/>
          </a:p>
        </p:txBody>
      </p:sp>
      <p:sp>
        <p:nvSpPr>
          <p:cNvPr id="3" name="Content Placeholder 2"/>
          <p:cNvSpPr>
            <a:spLocks noGrp="1"/>
          </p:cNvSpPr>
          <p:nvPr>
            <p:ph idx="1"/>
          </p:nvPr>
        </p:nvSpPr>
        <p:spPr>
          <a:xfrm>
            <a:off x="173181" y="1052956"/>
            <a:ext cx="11797145" cy="5749633"/>
          </a:xfrm>
        </p:spPr>
        <p:txBody>
          <a:bodyPr>
            <a:normAutofit fontScale="92500"/>
          </a:bodyPr>
          <a:lstStyle/>
          <a:p>
            <a:pPr algn="just"/>
            <a:r>
              <a:rPr lang="en-US" dirty="0"/>
              <a:t>Resistance temperature detector (RTD) devices are conductors used for temperature sensing.</a:t>
            </a:r>
            <a:endParaRPr lang="en-US" dirty="0"/>
          </a:p>
          <a:p>
            <a:pPr algn="just"/>
            <a:r>
              <a:rPr lang="en-US" dirty="0"/>
              <a:t>They can be used in bridge method as well as ohmmeter method to take the output.</a:t>
            </a:r>
            <a:endParaRPr lang="en-US" dirty="0"/>
          </a:p>
          <a:p>
            <a:pPr algn="just"/>
            <a:r>
              <a:rPr lang="en-US" dirty="0"/>
              <a:t>The change in resistance of material per unit change in temperature should be as large as possible.</a:t>
            </a:r>
            <a:endParaRPr lang="en-US" dirty="0"/>
          </a:p>
          <a:p>
            <a:pPr algn="just"/>
            <a:r>
              <a:rPr lang="en-US" dirty="0"/>
              <a:t>The material should have high value of resistivity to get required value in less space.</a:t>
            </a:r>
            <a:endParaRPr lang="en-US" dirty="0"/>
          </a:p>
          <a:p>
            <a:pPr algn="just"/>
            <a:r>
              <a:rPr lang="en-US" dirty="0"/>
              <a:t>Resistance and temperature relation should be continuous and stable.</a:t>
            </a:r>
            <a:endParaRPr lang="en-US" dirty="0"/>
          </a:p>
          <a:p>
            <a:pPr algn="just"/>
            <a:r>
              <a:rPr lang="en-US" dirty="0"/>
              <a:t>Platinum, nickel and copper are the most commonly used. </a:t>
            </a:r>
            <a:endParaRPr lang="en-US" dirty="0"/>
          </a:p>
          <a:p>
            <a:pPr algn="just"/>
            <a:r>
              <a:rPr lang="en-US" dirty="0"/>
              <a:t>Tungsten and nickel alloy are also used.</a:t>
            </a:r>
            <a:endParaRPr lang="en-US" dirty="0"/>
          </a:p>
          <a:p>
            <a:pPr algn="just"/>
            <a:r>
              <a:rPr lang="en-IN" dirty="0"/>
              <a:t>APPLICATIONS OF RTD:</a:t>
            </a:r>
            <a:endParaRPr lang="en-IN" dirty="0"/>
          </a:p>
          <a:p>
            <a:pPr lvl="1" algn="just"/>
            <a:r>
              <a:rPr lang="en-US" sz="2800" dirty="0"/>
              <a:t>They can be used in average and differential temp. measurement.</a:t>
            </a:r>
            <a:endParaRPr lang="en-US" sz="2800" dirty="0"/>
          </a:p>
          <a:p>
            <a:pPr lvl="1" algn="just"/>
            <a:r>
              <a:rPr lang="en-US" sz="2800" dirty="0"/>
              <a:t>Differential temp. sensing to an accuracy of 0.05° have been accomplished in a nuclear reactor coolant heat rise application.</a:t>
            </a:r>
            <a:endParaRPr lang="en-IN" sz="2800" dirty="0"/>
          </a:p>
          <a:p>
            <a:pPr algn="just"/>
            <a:endParaRPr lang="en-I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20280" y="269905"/>
            <a:ext cx="9551439" cy="631818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417618" y="141308"/>
            <a:ext cx="7356764" cy="657538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Photoelectric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US" sz="3600" dirty="0"/>
              <a:t>Laser diode, light-emitting diode - convert electrical power into forms of light.</a:t>
            </a:r>
            <a:endParaRPr lang="en-US" sz="3600" dirty="0"/>
          </a:p>
          <a:p>
            <a:pPr algn="just"/>
            <a:r>
              <a:rPr lang="en-US" sz="3600" dirty="0"/>
              <a:t>Photodiode, photo resistor, phototransistor, photomultiplier tube - converts changing light levels into electrical form.</a:t>
            </a:r>
            <a:endParaRPr lang="en-IN"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6000" b="1" spc="-185" dirty="0">
                <a:latin typeface="Times New Roman" panose="02020603050405020304" pitchFamily="18" charset="0"/>
                <a:cs typeface="Times New Roman" panose="02020603050405020304" pitchFamily="18" charset="0"/>
              </a:rPr>
              <a:t>Transducers can </a:t>
            </a:r>
            <a:r>
              <a:rPr lang="en-US" sz="6000" b="1" spc="-130" dirty="0">
                <a:latin typeface="Times New Roman" panose="02020603050405020304" pitchFamily="18" charset="0"/>
                <a:cs typeface="Times New Roman" panose="02020603050405020304" pitchFamily="18" charset="0"/>
              </a:rPr>
              <a:t>be </a:t>
            </a:r>
            <a:r>
              <a:rPr lang="en-US" sz="6000" b="1" spc="-120" dirty="0">
                <a:latin typeface="Times New Roman" panose="02020603050405020304" pitchFamily="18" charset="0"/>
                <a:cs typeface="Times New Roman" panose="02020603050405020304" pitchFamily="18" charset="0"/>
              </a:rPr>
              <a:t>classified</a:t>
            </a:r>
            <a:r>
              <a:rPr lang="en-US" sz="6000" b="1" spc="-60" dirty="0">
                <a:latin typeface="Times New Roman" panose="02020603050405020304" pitchFamily="18" charset="0"/>
                <a:cs typeface="Times New Roman" panose="02020603050405020304" pitchFamily="18" charset="0"/>
              </a:rPr>
              <a:t> </a:t>
            </a:r>
            <a:r>
              <a:rPr lang="en-US" sz="6000" b="1" spc="-185" dirty="0">
                <a:latin typeface="Times New Roman" panose="02020603050405020304" pitchFamily="18" charset="0"/>
                <a:cs typeface="Times New Roman" panose="02020603050405020304" pitchFamily="18" charset="0"/>
              </a:rPr>
              <a:t>as</a:t>
            </a: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marL="398145" indent="-385445">
              <a:spcBef>
                <a:spcPts val="605"/>
              </a:spcBef>
              <a:buFont typeface="Wingdings 2" panose="05020102010507070707" pitchFamily="18" charset="2"/>
              <a:buAutoNum type="arabicPeriod"/>
              <a:tabLst>
                <a:tab pos="398145" algn="l"/>
                <a:tab pos="398780" algn="l"/>
              </a:tabLst>
              <a:defRPr/>
            </a:pPr>
            <a:r>
              <a:rPr lang="en-US" sz="4800" spc="-180" dirty="0">
                <a:latin typeface="Times New Roman" panose="02020603050405020304" pitchFamily="18" charset="0"/>
                <a:cs typeface="Times New Roman" panose="02020603050405020304" pitchFamily="18" charset="0"/>
              </a:rPr>
              <a:t>On </a:t>
            </a:r>
            <a:r>
              <a:rPr lang="en-US" sz="4800" spc="-25" dirty="0">
                <a:latin typeface="Times New Roman" panose="02020603050405020304" pitchFamily="18" charset="0"/>
                <a:cs typeface="Times New Roman" panose="02020603050405020304" pitchFamily="18" charset="0"/>
              </a:rPr>
              <a:t>the </a:t>
            </a:r>
            <a:r>
              <a:rPr lang="en-US" sz="4800" spc="-160" dirty="0">
                <a:latin typeface="Times New Roman" panose="02020603050405020304" pitchFamily="18" charset="0"/>
                <a:cs typeface="Times New Roman" panose="02020603050405020304" pitchFamily="18" charset="0"/>
              </a:rPr>
              <a:t>basis </a:t>
            </a:r>
            <a:r>
              <a:rPr lang="en-US" sz="4800" spc="-10" dirty="0">
                <a:latin typeface="Times New Roman" panose="02020603050405020304" pitchFamily="18" charset="0"/>
                <a:cs typeface="Times New Roman" panose="02020603050405020304" pitchFamily="18" charset="0"/>
              </a:rPr>
              <a:t>of </a:t>
            </a:r>
            <a:r>
              <a:rPr lang="en-US" sz="4800" spc="-60" dirty="0">
                <a:latin typeface="Times New Roman" panose="02020603050405020304" pitchFamily="18" charset="0"/>
                <a:cs typeface="Times New Roman" panose="02020603050405020304" pitchFamily="18" charset="0"/>
              </a:rPr>
              <a:t>transduction </a:t>
            </a:r>
            <a:r>
              <a:rPr lang="en-US" sz="4800" spc="-30" dirty="0">
                <a:latin typeface="Times New Roman" panose="02020603050405020304" pitchFamily="18" charset="0"/>
                <a:cs typeface="Times New Roman" panose="02020603050405020304" pitchFamily="18" charset="0"/>
              </a:rPr>
              <a:t>form</a:t>
            </a:r>
            <a:r>
              <a:rPr lang="en-US" sz="4800" spc="-385" dirty="0">
                <a:latin typeface="Times New Roman" panose="02020603050405020304" pitchFamily="18" charset="0"/>
                <a:cs typeface="Times New Roman" panose="02020603050405020304" pitchFamily="18" charset="0"/>
              </a:rPr>
              <a:t> </a:t>
            </a:r>
            <a:r>
              <a:rPr lang="en-US" sz="4800" spc="-130" dirty="0">
                <a:latin typeface="Times New Roman" panose="02020603050405020304" pitchFamily="18" charset="0"/>
                <a:cs typeface="Times New Roman" panose="02020603050405020304" pitchFamily="18" charset="0"/>
              </a:rPr>
              <a:t>used.</a:t>
            </a:r>
            <a:endParaRPr lang="en-US" sz="4800" dirty="0">
              <a:latin typeface="Times New Roman" panose="02020603050405020304" pitchFamily="18" charset="0"/>
              <a:cs typeface="Times New Roman" panose="02020603050405020304" pitchFamily="18" charset="0"/>
            </a:endParaRPr>
          </a:p>
          <a:p>
            <a:pPr marL="398145" indent="-385445">
              <a:spcBef>
                <a:spcPts val="580"/>
              </a:spcBef>
              <a:buFont typeface="Wingdings 2" panose="05020102010507070707" pitchFamily="18" charset="2"/>
              <a:buAutoNum type="arabicPeriod"/>
              <a:tabLst>
                <a:tab pos="398145" algn="l"/>
                <a:tab pos="398780" algn="l"/>
              </a:tabLst>
              <a:defRPr/>
            </a:pPr>
            <a:r>
              <a:rPr lang="en-US" sz="4800" spc="-55" dirty="0">
                <a:latin typeface="Times New Roman" panose="02020603050405020304" pitchFamily="18" charset="0"/>
                <a:cs typeface="Times New Roman" panose="02020603050405020304" pitchFamily="18" charset="0"/>
              </a:rPr>
              <a:t>Primary </a:t>
            </a:r>
            <a:r>
              <a:rPr lang="en-US" sz="4800" spc="-114" dirty="0">
                <a:latin typeface="Times New Roman" panose="02020603050405020304" pitchFamily="18" charset="0"/>
                <a:cs typeface="Times New Roman" panose="02020603050405020304" pitchFamily="18" charset="0"/>
              </a:rPr>
              <a:t>and </a:t>
            </a:r>
            <a:r>
              <a:rPr lang="en-US" sz="4800" spc="-125" dirty="0">
                <a:latin typeface="Times New Roman" panose="02020603050405020304" pitchFamily="18" charset="0"/>
                <a:cs typeface="Times New Roman" panose="02020603050405020304" pitchFamily="18" charset="0"/>
              </a:rPr>
              <a:t>secondary</a:t>
            </a:r>
            <a:r>
              <a:rPr lang="en-US" sz="4800" spc="-155" dirty="0">
                <a:latin typeface="Times New Roman" panose="02020603050405020304" pitchFamily="18" charset="0"/>
                <a:cs typeface="Times New Roman" panose="02020603050405020304" pitchFamily="18" charset="0"/>
              </a:rPr>
              <a:t> </a:t>
            </a:r>
            <a:r>
              <a:rPr lang="en-US" sz="4800" spc="-100" dirty="0">
                <a:latin typeface="Times New Roman" panose="02020603050405020304" pitchFamily="18" charset="0"/>
                <a:cs typeface="Times New Roman" panose="02020603050405020304" pitchFamily="18" charset="0"/>
              </a:rPr>
              <a:t>transducers.</a:t>
            </a:r>
            <a:endParaRPr lang="en-US" sz="4800" dirty="0">
              <a:latin typeface="Times New Roman" panose="02020603050405020304" pitchFamily="18" charset="0"/>
              <a:cs typeface="Times New Roman" panose="02020603050405020304" pitchFamily="18" charset="0"/>
            </a:endParaRPr>
          </a:p>
          <a:p>
            <a:pPr marL="398145" indent="-385445">
              <a:buFont typeface="Wingdings 2" panose="05020102010507070707" pitchFamily="18" charset="2"/>
              <a:buAutoNum type="arabicPeriod"/>
              <a:tabLst>
                <a:tab pos="398145" algn="l"/>
                <a:tab pos="398780" algn="l"/>
              </a:tabLst>
              <a:defRPr/>
            </a:pPr>
            <a:r>
              <a:rPr lang="en-US" sz="4800" spc="-155" dirty="0">
                <a:latin typeface="Times New Roman" panose="02020603050405020304" pitchFamily="18" charset="0"/>
                <a:cs typeface="Times New Roman" panose="02020603050405020304" pitchFamily="18" charset="0"/>
              </a:rPr>
              <a:t>Passive </a:t>
            </a:r>
            <a:r>
              <a:rPr lang="en-US" sz="4800" spc="-114" dirty="0">
                <a:latin typeface="Times New Roman" panose="02020603050405020304" pitchFamily="18" charset="0"/>
                <a:cs typeface="Times New Roman" panose="02020603050405020304" pitchFamily="18" charset="0"/>
              </a:rPr>
              <a:t>and </a:t>
            </a:r>
            <a:r>
              <a:rPr lang="en-US" sz="4800" spc="-85" dirty="0">
                <a:latin typeface="Times New Roman" panose="02020603050405020304" pitchFamily="18" charset="0"/>
                <a:cs typeface="Times New Roman" panose="02020603050405020304" pitchFamily="18" charset="0"/>
              </a:rPr>
              <a:t>active</a:t>
            </a:r>
            <a:r>
              <a:rPr lang="en-US" sz="4800" spc="-20" dirty="0">
                <a:latin typeface="Times New Roman" panose="02020603050405020304" pitchFamily="18" charset="0"/>
                <a:cs typeface="Times New Roman" panose="02020603050405020304" pitchFamily="18" charset="0"/>
              </a:rPr>
              <a:t> </a:t>
            </a:r>
            <a:r>
              <a:rPr lang="en-US" sz="4800" spc="-100" dirty="0">
                <a:latin typeface="Times New Roman" panose="02020603050405020304" pitchFamily="18" charset="0"/>
                <a:cs typeface="Times New Roman" panose="02020603050405020304" pitchFamily="18" charset="0"/>
              </a:rPr>
              <a:t>transducers.</a:t>
            </a:r>
            <a:endParaRPr lang="en-US" sz="4800" dirty="0">
              <a:latin typeface="Times New Roman" panose="02020603050405020304" pitchFamily="18" charset="0"/>
              <a:cs typeface="Times New Roman" panose="02020603050405020304" pitchFamily="18" charset="0"/>
            </a:endParaRPr>
          </a:p>
          <a:p>
            <a:pPr marL="398145" indent="-385445">
              <a:buFont typeface="Wingdings 2" panose="05020102010507070707" pitchFamily="18" charset="2"/>
              <a:buAutoNum type="arabicPeriod"/>
              <a:tabLst>
                <a:tab pos="398145" algn="l"/>
                <a:tab pos="398780" algn="l"/>
              </a:tabLst>
              <a:defRPr/>
            </a:pPr>
            <a:r>
              <a:rPr lang="en-US" sz="4800" spc="-120" dirty="0">
                <a:latin typeface="Times New Roman" panose="02020603050405020304" pitchFamily="18" charset="0"/>
                <a:cs typeface="Times New Roman" panose="02020603050405020304" pitchFamily="18" charset="0"/>
              </a:rPr>
              <a:t>Analog </a:t>
            </a:r>
            <a:r>
              <a:rPr lang="en-US" sz="4800" spc="-114" dirty="0">
                <a:latin typeface="Times New Roman" panose="02020603050405020304" pitchFamily="18" charset="0"/>
                <a:cs typeface="Times New Roman" panose="02020603050405020304" pitchFamily="18" charset="0"/>
              </a:rPr>
              <a:t>and </a:t>
            </a:r>
            <a:r>
              <a:rPr lang="en-US" sz="4800" spc="-50" dirty="0">
                <a:latin typeface="Times New Roman" panose="02020603050405020304" pitchFamily="18" charset="0"/>
                <a:cs typeface="Times New Roman" panose="02020603050405020304" pitchFamily="18" charset="0"/>
              </a:rPr>
              <a:t>digital</a:t>
            </a:r>
            <a:r>
              <a:rPr lang="en-US" sz="4800" spc="-80" dirty="0">
                <a:latin typeface="Times New Roman" panose="02020603050405020304" pitchFamily="18" charset="0"/>
                <a:cs typeface="Times New Roman" panose="02020603050405020304" pitchFamily="18" charset="0"/>
              </a:rPr>
              <a:t> </a:t>
            </a:r>
            <a:r>
              <a:rPr lang="en-US" sz="4800" spc="-100" dirty="0">
                <a:latin typeface="Times New Roman" panose="02020603050405020304" pitchFamily="18" charset="0"/>
                <a:cs typeface="Times New Roman" panose="02020603050405020304" pitchFamily="18" charset="0"/>
              </a:rPr>
              <a:t>transducers.</a:t>
            </a:r>
            <a:endParaRPr lang="en-US" sz="4800" dirty="0">
              <a:latin typeface="Times New Roman" panose="02020603050405020304" pitchFamily="18" charset="0"/>
              <a:cs typeface="Times New Roman" panose="02020603050405020304" pitchFamily="18" charset="0"/>
            </a:endParaRPr>
          </a:p>
          <a:p>
            <a:pPr marL="398145" indent="-385445">
              <a:spcBef>
                <a:spcPts val="580"/>
              </a:spcBef>
              <a:buFont typeface="Wingdings 2" panose="05020102010507070707" pitchFamily="18" charset="2"/>
              <a:buAutoNum type="arabicPeriod"/>
              <a:tabLst>
                <a:tab pos="398145" algn="l"/>
                <a:tab pos="398780" algn="l"/>
              </a:tabLst>
              <a:defRPr/>
            </a:pPr>
            <a:r>
              <a:rPr lang="en-US" sz="4800" spc="-240" dirty="0">
                <a:latin typeface="Times New Roman" panose="02020603050405020304" pitchFamily="18" charset="0"/>
                <a:cs typeface="Times New Roman" panose="02020603050405020304" pitchFamily="18" charset="0"/>
              </a:rPr>
              <a:t>As </a:t>
            </a:r>
            <a:r>
              <a:rPr lang="en-US" sz="4800" spc="-105" dirty="0">
                <a:latin typeface="Times New Roman" panose="02020603050405020304" pitchFamily="18" charset="0"/>
                <a:cs typeface="Times New Roman" panose="02020603050405020304" pitchFamily="18" charset="0"/>
              </a:rPr>
              <a:t>transducers </a:t>
            </a:r>
            <a:r>
              <a:rPr lang="en-US" sz="4800" spc="-114" dirty="0">
                <a:latin typeface="Times New Roman" panose="02020603050405020304" pitchFamily="18" charset="0"/>
                <a:cs typeface="Times New Roman" panose="02020603050405020304" pitchFamily="18" charset="0"/>
              </a:rPr>
              <a:t>and inverse</a:t>
            </a:r>
            <a:r>
              <a:rPr lang="en-US" sz="4800" spc="-85" dirty="0">
                <a:latin typeface="Times New Roman" panose="02020603050405020304" pitchFamily="18" charset="0"/>
                <a:cs typeface="Times New Roman" panose="02020603050405020304" pitchFamily="18" charset="0"/>
              </a:rPr>
              <a:t> </a:t>
            </a:r>
            <a:r>
              <a:rPr lang="en-US" sz="4800" spc="-100" dirty="0">
                <a:latin typeface="Times New Roman" panose="02020603050405020304" pitchFamily="18" charset="0"/>
                <a:cs typeface="Times New Roman" panose="02020603050405020304" pitchFamily="18" charset="0"/>
              </a:rPr>
              <a:t>transducers.</a:t>
            </a:r>
            <a:endParaRPr lang="en-US" sz="4800" dirty="0">
              <a:latin typeface="Times New Roman" panose="02020603050405020304" pitchFamily="18" charset="0"/>
              <a:cs typeface="Times New Roman" panose="02020603050405020304" pitchFamily="18" charset="0"/>
            </a:endParaRPr>
          </a:p>
          <a:p>
            <a:pPr>
              <a:defRPr/>
            </a:pPr>
            <a:endParaRPr lang="en-US" sz="4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78452" y="198758"/>
            <a:ext cx="9435095" cy="646048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031434" y="155658"/>
            <a:ext cx="10129131" cy="654668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5189" y="548640"/>
            <a:ext cx="8920027" cy="549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68266" y="685800"/>
            <a:ext cx="11855468" cy="5486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28209" y="487186"/>
            <a:ext cx="9335581" cy="588362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58982" y="321869"/>
            <a:ext cx="10474036" cy="621426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65563" y="105081"/>
            <a:ext cx="9060873" cy="66478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00546" y="164454"/>
            <a:ext cx="10390908" cy="65290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573259" y="146738"/>
            <a:ext cx="9045482" cy="65645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71600" y="212228"/>
            <a:ext cx="9448799" cy="64335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365125"/>
            <a:ext cx="10813473" cy="1283566"/>
          </a:xfrm>
        </p:spPr>
        <p:txBody>
          <a:bodyPr>
            <a:normAutofit/>
          </a:bodyPr>
          <a:lstStyle/>
          <a:p>
            <a:r>
              <a:rPr lang="en-US" sz="6000" b="1" dirty="0"/>
              <a:t>Introduction of Transducers</a:t>
            </a:r>
            <a:endParaRPr lang="en-IN" sz="6000" b="1" dirty="0"/>
          </a:p>
        </p:txBody>
      </p:sp>
      <p:sp>
        <p:nvSpPr>
          <p:cNvPr id="3" name="Content Placeholder 2"/>
          <p:cNvSpPr>
            <a:spLocks noGrp="1"/>
          </p:cNvSpPr>
          <p:nvPr>
            <p:ph idx="1"/>
          </p:nvPr>
        </p:nvSpPr>
        <p:spPr>
          <a:xfrm>
            <a:off x="838200" y="1825625"/>
            <a:ext cx="10515600" cy="2289175"/>
          </a:xfrm>
        </p:spPr>
        <p:txBody>
          <a:bodyPr>
            <a:normAutofit/>
          </a:bodyPr>
          <a:lstStyle/>
          <a:p>
            <a:r>
              <a:rPr lang="en-US" sz="4800" dirty="0"/>
              <a:t>Transducers are divided into two types:</a:t>
            </a:r>
            <a:endParaRPr lang="en-US" sz="4800" dirty="0"/>
          </a:p>
          <a:p>
            <a:pPr lvl="1"/>
            <a:r>
              <a:rPr lang="en-US" sz="4400" dirty="0"/>
              <a:t>Active Transducer</a:t>
            </a:r>
            <a:endParaRPr lang="en-US" sz="4400" dirty="0"/>
          </a:p>
          <a:p>
            <a:pPr lvl="1"/>
            <a:r>
              <a:rPr lang="en-US" sz="4400" dirty="0"/>
              <a:t>Passive Transducer</a:t>
            </a:r>
            <a:endParaRPr lang="en-IN" sz="4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69719" y="135691"/>
            <a:ext cx="10852562" cy="6586617"/>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t>Photodiode</a:t>
            </a:r>
            <a:endParaRPr lang="en-IN" sz="6000" b="1" dirty="0"/>
          </a:p>
        </p:txBody>
      </p:sp>
      <p:sp>
        <p:nvSpPr>
          <p:cNvPr id="3" name="Content Placeholder 2"/>
          <p:cNvSpPr>
            <a:spLocks noGrp="1"/>
          </p:cNvSpPr>
          <p:nvPr>
            <p:ph idx="1"/>
          </p:nvPr>
        </p:nvSpPr>
        <p:spPr>
          <a:xfrm>
            <a:off x="838200" y="1825625"/>
            <a:ext cx="6070600" cy="4351338"/>
          </a:xfrm>
        </p:spPr>
        <p:txBody>
          <a:bodyPr>
            <a:normAutofit lnSpcReduction="10000"/>
          </a:bodyPr>
          <a:lstStyle/>
          <a:p>
            <a:pPr algn="just"/>
            <a:r>
              <a:rPr lang="en-US" dirty="0"/>
              <a:t>A </a:t>
            </a:r>
            <a:r>
              <a:rPr lang="en-US" b="1" dirty="0"/>
              <a:t>photodiode</a:t>
            </a:r>
            <a:r>
              <a:rPr lang="en-US" dirty="0"/>
              <a:t> is a semiconductor device that converts </a:t>
            </a:r>
            <a:r>
              <a:rPr lang="en-US" dirty="0">
                <a:hlinkClick r:id="rId1" tooltip="Light"/>
              </a:rPr>
              <a:t>light</a:t>
            </a:r>
            <a:r>
              <a:rPr lang="en-US" dirty="0"/>
              <a:t> into an </a:t>
            </a:r>
            <a:r>
              <a:rPr lang="en-US" dirty="0">
                <a:hlinkClick r:id="rId2" tooltip="Electric current"/>
              </a:rPr>
              <a:t>electrical current</a:t>
            </a:r>
            <a:r>
              <a:rPr lang="en-US" dirty="0"/>
              <a:t>. The current is generated when photons are absorbed in the photodiode. </a:t>
            </a:r>
            <a:endParaRPr lang="en-US" dirty="0"/>
          </a:p>
          <a:p>
            <a:pPr algn="just"/>
            <a:r>
              <a:rPr lang="en-US" dirty="0"/>
              <a:t>Photodiodes may contain </a:t>
            </a:r>
            <a:r>
              <a:rPr lang="en-US" dirty="0">
                <a:hlinkClick r:id="rId3" tooltip="Optical filter"/>
              </a:rPr>
              <a:t>optical filters</a:t>
            </a:r>
            <a:r>
              <a:rPr lang="en-US" dirty="0"/>
              <a:t>, built-in lenses, and may have large or small surface areas. </a:t>
            </a:r>
            <a:endParaRPr lang="en-US" dirty="0"/>
          </a:p>
          <a:p>
            <a:pPr algn="just"/>
            <a:r>
              <a:rPr lang="en-US" dirty="0"/>
              <a:t>Photodiodes usually have a slower response time as their surface area increases. </a:t>
            </a:r>
            <a:endParaRPr lang="en-IN"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823" y="1117601"/>
            <a:ext cx="4839390" cy="5059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896"/>
            <a:ext cx="10515600" cy="1325563"/>
          </a:xfrm>
        </p:spPr>
        <p:txBody>
          <a:bodyPr>
            <a:normAutofit/>
          </a:bodyPr>
          <a:lstStyle/>
          <a:p>
            <a:r>
              <a:rPr lang="en-IN" sz="6000" b="1" dirty="0"/>
              <a:t>Principle of operation</a:t>
            </a:r>
            <a:endParaRPr lang="en-IN" sz="6000" b="1" dirty="0"/>
          </a:p>
        </p:txBody>
      </p:sp>
      <p:sp>
        <p:nvSpPr>
          <p:cNvPr id="3" name="Content Placeholder 2"/>
          <p:cNvSpPr>
            <a:spLocks noGrp="1"/>
          </p:cNvSpPr>
          <p:nvPr>
            <p:ph idx="1"/>
          </p:nvPr>
        </p:nvSpPr>
        <p:spPr>
          <a:xfrm>
            <a:off x="838200" y="1458458"/>
            <a:ext cx="10515600" cy="5266645"/>
          </a:xfrm>
        </p:spPr>
        <p:txBody>
          <a:bodyPr>
            <a:normAutofit/>
          </a:bodyPr>
          <a:lstStyle/>
          <a:p>
            <a:pPr algn="just"/>
            <a:r>
              <a:rPr lang="en-US" dirty="0"/>
              <a:t>A photodiode is a </a:t>
            </a:r>
            <a:r>
              <a:rPr lang="en-US" dirty="0">
                <a:hlinkClick r:id="rId1" tooltip="P–n junction"/>
              </a:rPr>
              <a:t>p–n junction</a:t>
            </a:r>
            <a:r>
              <a:rPr lang="en-US" dirty="0"/>
              <a:t> or </a:t>
            </a:r>
            <a:r>
              <a:rPr lang="en-US" dirty="0">
                <a:hlinkClick r:id="rId2" tooltip="PIN diode"/>
              </a:rPr>
              <a:t>PIN structure</a:t>
            </a:r>
            <a:r>
              <a:rPr lang="en-US" dirty="0"/>
              <a:t>. When a </a:t>
            </a:r>
            <a:r>
              <a:rPr lang="en-US" dirty="0">
                <a:hlinkClick r:id="rId3" tooltip="Photon"/>
              </a:rPr>
              <a:t>photon</a:t>
            </a:r>
            <a:r>
              <a:rPr lang="en-US" dirty="0"/>
              <a:t> of sufficient energy strikes the diode, it creates an </a:t>
            </a:r>
            <a:r>
              <a:rPr lang="en-US" dirty="0">
                <a:hlinkClick r:id="rId4" tooltip="Electron"/>
              </a:rPr>
              <a:t>electron</a:t>
            </a:r>
            <a:r>
              <a:rPr lang="en-US" dirty="0"/>
              <a:t>–</a:t>
            </a:r>
            <a:r>
              <a:rPr lang="en-US" dirty="0">
                <a:hlinkClick r:id="rId5" tooltip="Electron hole"/>
              </a:rPr>
              <a:t>hole</a:t>
            </a:r>
            <a:r>
              <a:rPr lang="en-US" dirty="0"/>
              <a:t> pair. This mechanism is also known as the inner </a:t>
            </a:r>
            <a:r>
              <a:rPr lang="en-US" dirty="0">
                <a:hlinkClick r:id="rId6" tooltip="Photoelectric effect"/>
              </a:rPr>
              <a:t>photoelectric effect</a:t>
            </a:r>
            <a:r>
              <a:rPr lang="en-US" dirty="0"/>
              <a:t>. </a:t>
            </a:r>
            <a:endParaRPr lang="en-US" dirty="0"/>
          </a:p>
          <a:p>
            <a:pPr algn="just"/>
            <a:r>
              <a:rPr lang="en-US" dirty="0"/>
              <a:t>If the absorption occurs in the junction's </a:t>
            </a:r>
            <a:r>
              <a:rPr lang="en-US" dirty="0">
                <a:hlinkClick r:id="rId7" tooltip="Depletion region"/>
              </a:rPr>
              <a:t>depletion region</a:t>
            </a:r>
            <a:r>
              <a:rPr lang="en-US" dirty="0"/>
              <a:t>, or one diffusion length away from it, these carriers are swept from the junction by the built-in electric field of the depletion region. </a:t>
            </a:r>
            <a:endParaRPr lang="en-US" dirty="0"/>
          </a:p>
          <a:p>
            <a:pPr algn="just"/>
            <a:r>
              <a:rPr lang="en-US" dirty="0"/>
              <a:t>Thus holes move toward the </a:t>
            </a:r>
            <a:r>
              <a:rPr lang="en-US" dirty="0">
                <a:hlinkClick r:id="rId8" tooltip="Anode"/>
              </a:rPr>
              <a:t>anode</a:t>
            </a:r>
            <a:r>
              <a:rPr lang="en-US" dirty="0"/>
              <a:t>, and electrons toward the </a:t>
            </a:r>
            <a:r>
              <a:rPr lang="en-US" dirty="0">
                <a:hlinkClick r:id="rId9" tooltip="Cathode"/>
              </a:rPr>
              <a:t>cathode</a:t>
            </a:r>
            <a:r>
              <a:rPr lang="en-US" dirty="0"/>
              <a:t>, and a </a:t>
            </a:r>
            <a:r>
              <a:rPr lang="en-US" dirty="0">
                <a:hlinkClick r:id="rId10" tooltip="Photocurrent"/>
              </a:rPr>
              <a:t>photocurrent</a:t>
            </a:r>
            <a:r>
              <a:rPr lang="en-US" dirty="0"/>
              <a:t> is produced. </a:t>
            </a:r>
            <a:endParaRPr lang="en-US" dirty="0"/>
          </a:p>
          <a:p>
            <a:pPr algn="just"/>
            <a:r>
              <a:rPr lang="en-US" dirty="0"/>
              <a:t>The total current through the photodiode is the sum of the dark current (current that is generated in the absence of light) and the photocurrent, so the dark current must be minimized to maximize the sensitivity of the device.</a:t>
            </a:r>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319314"/>
            <a:ext cx="11654971" cy="6313716"/>
          </a:xfrm>
        </p:spPr>
        <p:txBody>
          <a:bodyPr>
            <a:normAutofit fontScale="92500" lnSpcReduction="10000"/>
          </a:bodyPr>
          <a:lstStyle/>
          <a:p>
            <a:pPr algn="just"/>
            <a:r>
              <a:rPr lang="en-US" b="1" dirty="0"/>
              <a:t>Photovoltaic mode:</a:t>
            </a:r>
            <a:endParaRPr lang="en-US" b="1" dirty="0"/>
          </a:p>
          <a:p>
            <a:pPr lvl="1" algn="just"/>
            <a:r>
              <a:rPr lang="en-US" dirty="0"/>
              <a:t>When used in zero </a:t>
            </a:r>
            <a:r>
              <a:rPr lang="en-US" dirty="0">
                <a:hlinkClick r:id="rId1" tooltip="Bias (electrical engineering)"/>
              </a:rPr>
              <a:t>bias</a:t>
            </a:r>
            <a:r>
              <a:rPr lang="en-US" dirty="0"/>
              <a:t> or </a:t>
            </a:r>
            <a:r>
              <a:rPr lang="en-US" b="1" i="1" dirty="0"/>
              <a:t>photovoltaic mode</a:t>
            </a:r>
            <a:r>
              <a:rPr lang="en-US" dirty="0"/>
              <a:t>, photocurrent flows out of the anode through a short circuit to the cathode. </a:t>
            </a:r>
            <a:endParaRPr lang="en-US" dirty="0"/>
          </a:p>
          <a:p>
            <a:pPr lvl="1" algn="just"/>
            <a:r>
              <a:rPr lang="en-US" dirty="0"/>
              <a:t>If the circuit is opened or has a load impedance, restricting the photocurrent out of the device, a voltage builds up in the direction that forward biases the diode, that is, anode positive with respect to cathode. </a:t>
            </a:r>
            <a:endParaRPr lang="en-US" dirty="0"/>
          </a:p>
          <a:p>
            <a:pPr lvl="1" algn="just"/>
            <a:r>
              <a:rPr lang="en-US" dirty="0"/>
              <a:t>If the circuit is shorted or the impedance is low, a forward current will consume all or some of the photocurrent. This mode exploits the </a:t>
            </a:r>
            <a:r>
              <a:rPr lang="en-US" dirty="0">
                <a:hlinkClick r:id="rId2" tooltip="Photovoltaic effect"/>
              </a:rPr>
              <a:t>photovoltaic effect</a:t>
            </a:r>
            <a:r>
              <a:rPr lang="en-US" dirty="0"/>
              <a:t>, which is the basis for </a:t>
            </a:r>
            <a:r>
              <a:rPr lang="en-US" dirty="0">
                <a:hlinkClick r:id="rId3" tooltip="Solar cell"/>
              </a:rPr>
              <a:t>solar cells</a:t>
            </a:r>
            <a:r>
              <a:rPr lang="en-US" dirty="0"/>
              <a:t> – a traditional solar cell is just a large area photodiode. </a:t>
            </a:r>
            <a:endParaRPr lang="en-US" dirty="0"/>
          </a:p>
          <a:p>
            <a:pPr lvl="1" algn="just"/>
            <a:r>
              <a:rPr lang="en-US" dirty="0"/>
              <a:t>For optimum power output, the photovoltaic cell will be operated at a voltage that causes only a small forward current compared to the photocurrent.</a:t>
            </a:r>
            <a:endParaRPr lang="en-US" dirty="0"/>
          </a:p>
          <a:p>
            <a:pPr algn="just"/>
            <a:r>
              <a:rPr lang="en-US" b="1" dirty="0"/>
              <a:t>Photoconductive mode:</a:t>
            </a:r>
            <a:endParaRPr lang="en-US" b="1" dirty="0"/>
          </a:p>
          <a:p>
            <a:pPr lvl="1" algn="just"/>
            <a:r>
              <a:rPr lang="en-US" dirty="0"/>
              <a:t>In this mode the diode is </a:t>
            </a:r>
            <a:r>
              <a:rPr lang="en-US" dirty="0">
                <a:hlinkClick r:id="rId4" tooltip="P–n junction"/>
              </a:rPr>
              <a:t>reverse biased</a:t>
            </a:r>
            <a:r>
              <a:rPr lang="en-US" dirty="0"/>
              <a:t> (with the cathode driven positive with respect to the anode). This reduces the response time because the additional reverse bias increases the width of the depletion layer, which decreases the junction's </a:t>
            </a:r>
            <a:r>
              <a:rPr lang="en-US" dirty="0">
                <a:hlinkClick r:id="rId5" tooltip="Capacitance"/>
              </a:rPr>
              <a:t>capacitance</a:t>
            </a:r>
            <a:r>
              <a:rPr lang="en-US" dirty="0"/>
              <a:t> and increases the region with an electric field that will cause electrons to be quickly collected. The reverse bias also reduces the </a:t>
            </a:r>
            <a:r>
              <a:rPr lang="en-US" dirty="0">
                <a:hlinkClick r:id="rId6" tooltip="Dark current (physics)"/>
              </a:rPr>
              <a:t>dark current</a:t>
            </a:r>
            <a:r>
              <a:rPr lang="en-US" dirty="0"/>
              <a:t> without much change in the photocurrent.</a:t>
            </a:r>
            <a:endParaRPr lang="en-US" dirty="0"/>
          </a:p>
          <a:p>
            <a:pPr lvl="1" algn="just"/>
            <a:r>
              <a:rPr lang="en-US" dirty="0"/>
              <a:t>Although this mode is faster, the photoconductive mode can exhibit more electronic noise due to dark current or avalanche effects.</a:t>
            </a:r>
            <a:r>
              <a:rPr lang="en-US" baseline="30000" dirty="0">
                <a:hlinkClick r:id="rId7"/>
              </a:rPr>
              <a:t>[4]</a:t>
            </a:r>
            <a:r>
              <a:rPr lang="en-US" dirty="0"/>
              <a:t> The leakage current of a good PIN diode is so low (&lt;1 </a:t>
            </a:r>
            <a:r>
              <a:rPr lang="en-US" dirty="0" err="1"/>
              <a:t>nA</a:t>
            </a:r>
            <a:r>
              <a:rPr lang="en-US" dirty="0"/>
              <a:t>) that the </a:t>
            </a:r>
            <a:r>
              <a:rPr lang="en-US" dirty="0">
                <a:hlinkClick r:id="rId8" tooltip="Johnson–Nyquist noise"/>
              </a:rPr>
              <a:t>Johnson–Nyquist noise</a:t>
            </a:r>
            <a:r>
              <a:rPr lang="en-US" dirty="0"/>
              <a:t> of the load resistance in a typical circuit often dominates.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166914"/>
            <a:ext cx="10515600" cy="1052284"/>
          </a:xfrm>
        </p:spPr>
        <p:txBody>
          <a:bodyPr>
            <a:normAutofit/>
          </a:bodyPr>
          <a:lstStyle/>
          <a:p>
            <a:r>
              <a:rPr lang="en-IN" sz="6000" b="1" dirty="0"/>
              <a:t>Laser diode</a:t>
            </a:r>
            <a:endParaRPr lang="en-IN" sz="6000" b="1" dirty="0"/>
          </a:p>
        </p:txBody>
      </p:sp>
      <p:sp>
        <p:nvSpPr>
          <p:cNvPr id="3" name="Content Placeholder 2"/>
          <p:cNvSpPr>
            <a:spLocks noGrp="1"/>
          </p:cNvSpPr>
          <p:nvPr>
            <p:ph idx="1"/>
          </p:nvPr>
        </p:nvSpPr>
        <p:spPr>
          <a:xfrm>
            <a:off x="246743" y="1335310"/>
            <a:ext cx="11742057" cy="5341258"/>
          </a:xfrm>
        </p:spPr>
        <p:txBody>
          <a:bodyPr>
            <a:normAutofit fontScale="92500" lnSpcReduction="10000"/>
          </a:bodyPr>
          <a:lstStyle/>
          <a:p>
            <a:pPr algn="just"/>
            <a:r>
              <a:rPr lang="en-US" sz="3600" dirty="0"/>
              <a:t>A </a:t>
            </a:r>
            <a:r>
              <a:rPr lang="en-US" sz="3600" b="1" dirty="0"/>
              <a:t>laser diode</a:t>
            </a:r>
            <a:r>
              <a:rPr lang="en-US" sz="3600" dirty="0"/>
              <a:t>, (</a:t>
            </a:r>
            <a:r>
              <a:rPr lang="en-US" sz="3600" b="1" dirty="0"/>
              <a:t>LD</a:t>
            </a:r>
            <a:r>
              <a:rPr lang="en-US" sz="3600" dirty="0"/>
              <a:t>), </a:t>
            </a:r>
            <a:r>
              <a:rPr lang="en-US" sz="3600" b="1" dirty="0"/>
              <a:t>injection laser diode</a:t>
            </a:r>
            <a:r>
              <a:rPr lang="en-US" sz="3600" dirty="0"/>
              <a:t> (</a:t>
            </a:r>
            <a:r>
              <a:rPr lang="en-US" sz="3600" b="1" dirty="0"/>
              <a:t>ILD</a:t>
            </a:r>
            <a:r>
              <a:rPr lang="en-US" sz="3600" dirty="0"/>
              <a:t>), or </a:t>
            </a:r>
            <a:r>
              <a:rPr lang="en-US" sz="3600" b="1" dirty="0"/>
              <a:t>diode laser</a:t>
            </a:r>
            <a:r>
              <a:rPr lang="en-US" sz="3600" dirty="0"/>
              <a:t> is a </a:t>
            </a:r>
            <a:r>
              <a:rPr lang="en-US" sz="3600" dirty="0">
                <a:hlinkClick r:id="rId1" tooltip="Semiconductor"/>
              </a:rPr>
              <a:t>semiconductor</a:t>
            </a:r>
            <a:r>
              <a:rPr lang="en-US" sz="3600" dirty="0"/>
              <a:t> device similar to a </a:t>
            </a:r>
            <a:r>
              <a:rPr lang="en-US" sz="3600" dirty="0">
                <a:hlinkClick r:id="rId2" tooltip="Light-emitting diode"/>
              </a:rPr>
              <a:t>light-emitting diode</a:t>
            </a:r>
            <a:r>
              <a:rPr lang="en-US" sz="3600" dirty="0"/>
              <a:t> in which a diode pumped directly with electrical current can create </a:t>
            </a:r>
            <a:r>
              <a:rPr lang="en-US" sz="3600" dirty="0">
                <a:hlinkClick r:id="rId3" tooltip="Active laser medium"/>
              </a:rPr>
              <a:t>lasing</a:t>
            </a:r>
            <a:r>
              <a:rPr lang="en-US" sz="3600" dirty="0"/>
              <a:t> conditions at the diode's </a:t>
            </a:r>
            <a:r>
              <a:rPr lang="en-US" sz="3600" dirty="0">
                <a:hlinkClick r:id="rId4" tooltip="P-n junction"/>
              </a:rPr>
              <a:t>junction</a:t>
            </a:r>
            <a:r>
              <a:rPr lang="en-US" sz="3600" dirty="0"/>
              <a:t>.</a:t>
            </a:r>
            <a:endParaRPr lang="en-US" sz="3600" dirty="0"/>
          </a:p>
          <a:p>
            <a:pPr algn="just"/>
            <a:r>
              <a:rPr lang="en-US" sz="3600" dirty="0"/>
              <a:t>Laser diodes can directly convert electrical energy into light. Driven by voltage, the doped p-n-transition allows for </a:t>
            </a:r>
            <a:r>
              <a:rPr lang="en-US" sz="3600" dirty="0">
                <a:hlinkClick r:id="rId5" tooltip="Carrier generation and recombination"/>
              </a:rPr>
              <a:t>recombination</a:t>
            </a:r>
            <a:r>
              <a:rPr lang="en-US" sz="3600" dirty="0"/>
              <a:t> of an electron with a </a:t>
            </a:r>
            <a:r>
              <a:rPr lang="en-US" sz="3600" dirty="0">
                <a:hlinkClick r:id="rId6" tooltip="Electron hole"/>
              </a:rPr>
              <a:t>hole</a:t>
            </a:r>
            <a:r>
              <a:rPr lang="en-US" sz="3600" dirty="0"/>
              <a:t>. Due to the drop of the electron from a higher energy level to a lower one, radiation, in the form of an emitted photon is generated. </a:t>
            </a:r>
            <a:endParaRPr lang="en-US" sz="3600" dirty="0"/>
          </a:p>
          <a:p>
            <a:pPr algn="just"/>
            <a:r>
              <a:rPr lang="en-US" sz="3600" dirty="0"/>
              <a:t>This is spontaneous emission. Stimulated emission can be produced when the process is continued and further generate light with the same phase, coherence and wavelength.</a:t>
            </a:r>
            <a:endParaRPr lang="en-IN" sz="3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29" y="116115"/>
            <a:ext cx="10515600" cy="1013732"/>
          </a:xfrm>
        </p:spPr>
        <p:txBody>
          <a:bodyPr>
            <a:normAutofit/>
          </a:bodyPr>
          <a:lstStyle/>
          <a:p>
            <a:r>
              <a:rPr lang="en-IN" sz="6000" b="1" dirty="0"/>
              <a:t>Principle of operation</a:t>
            </a:r>
            <a:endParaRPr lang="en-IN" sz="6000" dirty="0"/>
          </a:p>
        </p:txBody>
      </p:sp>
      <p:sp>
        <p:nvSpPr>
          <p:cNvPr id="3" name="Content Placeholder 2"/>
          <p:cNvSpPr>
            <a:spLocks noGrp="1"/>
          </p:cNvSpPr>
          <p:nvPr>
            <p:ph idx="1"/>
          </p:nvPr>
        </p:nvSpPr>
        <p:spPr>
          <a:xfrm>
            <a:off x="199571" y="1129847"/>
            <a:ext cx="11792858" cy="5553982"/>
          </a:xfrm>
        </p:spPr>
        <p:txBody>
          <a:bodyPr>
            <a:normAutofit fontScale="92500" lnSpcReduction="10000"/>
          </a:bodyPr>
          <a:lstStyle/>
          <a:p>
            <a:pPr algn="just"/>
            <a:r>
              <a:rPr lang="en-US" dirty="0"/>
              <a:t>A laser diode is electrically a </a:t>
            </a:r>
            <a:r>
              <a:rPr lang="en-US" dirty="0">
                <a:hlinkClick r:id="rId1" tooltip="PIN diode"/>
              </a:rPr>
              <a:t>PIN diode</a:t>
            </a:r>
            <a:r>
              <a:rPr lang="en-US" dirty="0"/>
              <a:t>. The active region of the laser diode is in the intrinsic (I) region, and the carriers (electrons and holes) are pumped into that region from the N and P regions respectively. </a:t>
            </a:r>
            <a:endParaRPr lang="en-US" dirty="0"/>
          </a:p>
          <a:p>
            <a:pPr algn="just"/>
            <a:r>
              <a:rPr lang="en-US" dirty="0"/>
              <a:t>While initial diode laser research was conducted on simple P-N diodes, all modern lasers use the double-hetero-structure implementation, where the carriers and the photons are confined in order to maximize their chances for recombination and light generation. </a:t>
            </a:r>
            <a:endParaRPr lang="en-US" dirty="0"/>
          </a:p>
          <a:p>
            <a:pPr algn="just"/>
            <a:r>
              <a:rPr lang="en-US" dirty="0"/>
              <a:t>Unlike a regular diode, the goal for a laser diode is to recombine all carriers in the I region, and produce light. Thus, laser diodes are fabricated using </a:t>
            </a:r>
            <a:r>
              <a:rPr lang="en-US" dirty="0">
                <a:hlinkClick r:id="rId2" tooltip="Direct and indirect band gaps"/>
              </a:rPr>
              <a:t>direct band-gap</a:t>
            </a:r>
            <a:r>
              <a:rPr lang="en-US" dirty="0"/>
              <a:t> semiconductors. </a:t>
            </a:r>
            <a:endParaRPr lang="en-US" dirty="0"/>
          </a:p>
          <a:p>
            <a:pPr algn="just"/>
            <a:r>
              <a:rPr lang="en-US" dirty="0"/>
              <a:t>The laser diode </a:t>
            </a:r>
            <a:r>
              <a:rPr lang="en-US" dirty="0">
                <a:hlinkClick r:id="rId3" tooltip="Epitaxial"/>
              </a:rPr>
              <a:t>epitaxial</a:t>
            </a:r>
            <a:r>
              <a:rPr lang="en-US" dirty="0"/>
              <a:t> structure is grown using one of the </a:t>
            </a:r>
            <a:r>
              <a:rPr lang="en-US" dirty="0">
                <a:hlinkClick r:id="rId4" tooltip="Crystal growth"/>
              </a:rPr>
              <a:t>crystal growth</a:t>
            </a:r>
            <a:r>
              <a:rPr lang="en-US" dirty="0"/>
              <a:t> techniques, usually starting from an N </a:t>
            </a:r>
            <a:r>
              <a:rPr lang="en-US" dirty="0">
                <a:hlinkClick r:id="rId5" tooltip="Semiconductor doping"/>
              </a:rPr>
              <a:t>doped</a:t>
            </a:r>
            <a:r>
              <a:rPr lang="en-US" dirty="0"/>
              <a:t> substrate, and growing the I doped active layer, followed by the P doped </a:t>
            </a:r>
            <a:r>
              <a:rPr lang="en-US" dirty="0">
                <a:hlinkClick r:id="rId6" tooltip="Cladding (fiber optics)"/>
              </a:rPr>
              <a:t>cladding</a:t>
            </a:r>
            <a:r>
              <a:rPr lang="en-US" dirty="0"/>
              <a:t>, and a contact layer. </a:t>
            </a:r>
            <a:endParaRPr lang="en-US" dirty="0"/>
          </a:p>
          <a:p>
            <a:pPr algn="just"/>
            <a:r>
              <a:rPr lang="en-US" dirty="0"/>
              <a:t>The active layer most often consists of </a:t>
            </a:r>
            <a:r>
              <a:rPr lang="en-US" dirty="0">
                <a:hlinkClick r:id="rId7" tooltip="Quantum well"/>
              </a:rPr>
              <a:t>quantum wells</a:t>
            </a:r>
            <a:r>
              <a:rPr lang="en-US" dirty="0"/>
              <a:t>, which provide lower threshold current and higher efficiency.</a:t>
            </a: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Electroacoustic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US" sz="3600" dirty="0"/>
              <a:t>Geophone - convert a ground movement (displacement) into voltage .</a:t>
            </a:r>
            <a:endParaRPr lang="en-US" sz="3600" dirty="0"/>
          </a:p>
          <a:p>
            <a:pPr algn="just"/>
            <a:r>
              <a:rPr lang="en-US" sz="3600" dirty="0"/>
              <a:t>Hydrophone - converts changes in water pressure into an electrical form.</a:t>
            </a:r>
            <a:endParaRPr lang="en-US" sz="3600" dirty="0"/>
          </a:p>
          <a:p>
            <a:pPr algn="just"/>
            <a:r>
              <a:rPr lang="en-US" sz="3600" dirty="0"/>
              <a:t>Loudspeaker, earphone - converts changes in electrical signals into acoustic form. </a:t>
            </a:r>
            <a:endParaRPr lang="en-US" sz="3600" dirty="0"/>
          </a:p>
          <a:p>
            <a:pPr algn="just"/>
            <a:r>
              <a:rPr lang="en-US" sz="3600" dirty="0"/>
              <a:t>Microphone - converts changes in air pressure into an electrical signal.</a:t>
            </a:r>
            <a:endParaRPr lang="en-IN" sz="36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84136" y="173182"/>
            <a:ext cx="9823728" cy="651163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239981" y="188906"/>
            <a:ext cx="9712037" cy="648018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29916" y="872836"/>
            <a:ext cx="10532167" cy="51123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Active Transducers</a:t>
            </a:r>
            <a:endParaRPr lang="en-IN" sz="6000" b="1" dirty="0"/>
          </a:p>
        </p:txBody>
      </p:sp>
      <p:sp>
        <p:nvSpPr>
          <p:cNvPr id="3" name="Content Placeholder 2"/>
          <p:cNvSpPr>
            <a:spLocks noGrp="1"/>
          </p:cNvSpPr>
          <p:nvPr>
            <p:ph idx="1"/>
          </p:nvPr>
        </p:nvSpPr>
        <p:spPr/>
        <p:txBody>
          <a:bodyPr>
            <a:normAutofit/>
          </a:bodyPr>
          <a:lstStyle/>
          <a:p>
            <a:pPr algn="just"/>
            <a:r>
              <a:rPr lang="en-US" dirty="0"/>
              <a:t>An active transducer does not require an external power supply to provide an output signal. </a:t>
            </a:r>
            <a:endParaRPr lang="en-US" dirty="0"/>
          </a:p>
          <a:p>
            <a:pPr algn="just"/>
            <a:r>
              <a:rPr lang="en-US" dirty="0"/>
              <a:t>These transducers usually rely upon magnetic inductance or piezoelectric effects to produce their output signals.</a:t>
            </a:r>
            <a:endParaRPr lang="en-US" dirty="0"/>
          </a:p>
          <a:p>
            <a:pPr algn="just"/>
            <a:r>
              <a:rPr lang="en-US" dirty="0"/>
              <a:t>Ex. Piezoelectric crystal used for acceleration measurement.</a:t>
            </a:r>
            <a:endParaRPr lang="en-US" dirty="0"/>
          </a:p>
          <a:p>
            <a:pPr algn="just"/>
            <a:r>
              <a:rPr lang="en-US" dirty="0"/>
              <a:t>Measurand is converted into output without any other form of energy requirements.</a:t>
            </a:r>
            <a:endParaRPr lang="en-US" dirty="0"/>
          </a:p>
          <a:p>
            <a:pPr algn="just"/>
            <a:r>
              <a:rPr lang="en-US" dirty="0"/>
              <a:t>They are also called self generating type transducers.</a:t>
            </a:r>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Electromagnetic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IN" sz="3600" dirty="0"/>
              <a:t>Antenna - converts electromagnetic waves into electric current and vice versa. </a:t>
            </a:r>
            <a:endParaRPr lang="en-IN" sz="3600" dirty="0"/>
          </a:p>
          <a:p>
            <a:pPr algn="just"/>
            <a:r>
              <a:rPr lang="en-IN" sz="3600" dirty="0"/>
              <a:t>Cathode ray tube (CRT) - converts electrical signals into visual form </a:t>
            </a:r>
            <a:endParaRPr lang="en-IN" sz="3600" dirty="0"/>
          </a:p>
          <a:p>
            <a:pPr algn="just"/>
            <a:r>
              <a:rPr lang="en-IN" sz="3600" dirty="0"/>
              <a:t>Fluorescent lamp, light bulb - converts electrical power into visible light </a:t>
            </a:r>
            <a:endParaRPr lang="en-IN" sz="3600" dirty="0"/>
          </a:p>
          <a:p>
            <a:pPr algn="just"/>
            <a:r>
              <a:rPr lang="en-IN" sz="3600" dirty="0"/>
              <a:t>Tape head - converts changing magnetic fields into electrical form </a:t>
            </a:r>
            <a:endParaRPr lang="en-IN" sz="3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25632" y="314163"/>
            <a:ext cx="8940735" cy="622967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93153" y="389134"/>
            <a:ext cx="10405693" cy="607973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911927" y="382160"/>
            <a:ext cx="8977745" cy="565558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44033" y="116529"/>
            <a:ext cx="9703934" cy="66249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773381" y="151078"/>
            <a:ext cx="8645237" cy="655584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13164" y="141367"/>
            <a:ext cx="9365672" cy="657526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Electrochemical Transducers</a:t>
            </a:r>
            <a:endParaRPr lang="en-IN" sz="6000" b="1" dirty="0"/>
          </a:p>
        </p:txBody>
      </p:sp>
      <p:sp>
        <p:nvSpPr>
          <p:cNvPr id="3" name="Content Placeholder 2"/>
          <p:cNvSpPr>
            <a:spLocks noGrp="1"/>
          </p:cNvSpPr>
          <p:nvPr>
            <p:ph idx="1"/>
          </p:nvPr>
        </p:nvSpPr>
        <p:spPr>
          <a:xfrm>
            <a:off x="235527" y="1537856"/>
            <a:ext cx="11720945" cy="4516582"/>
          </a:xfrm>
        </p:spPr>
        <p:txBody>
          <a:bodyPr>
            <a:normAutofit/>
          </a:bodyPr>
          <a:lstStyle/>
          <a:p>
            <a:pPr algn="just"/>
            <a:r>
              <a:rPr lang="en-US" sz="3600" dirty="0"/>
              <a:t>pH probes-an electronic instrument used to measure the pH (acidity or basicity) of a liquid.</a:t>
            </a:r>
            <a:endParaRPr lang="en-US" sz="3600" dirty="0"/>
          </a:p>
          <a:p>
            <a:pPr algn="just"/>
            <a:r>
              <a:rPr lang="en-US" sz="3600" dirty="0"/>
              <a:t>An electro galvanic fuel cell- an electrical device used to measure the concentration of oxygen gas in medical equipment.</a:t>
            </a:r>
            <a:endParaRPr lang="en-IN" sz="3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20091" y="173523"/>
            <a:ext cx="9351818" cy="651095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48146" y="561180"/>
            <a:ext cx="10695708" cy="5735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a:t>Passive Transducers</a:t>
            </a:r>
            <a:endParaRPr lang="en-IN" sz="6000" b="1" dirty="0"/>
          </a:p>
        </p:txBody>
      </p:sp>
      <p:sp>
        <p:nvSpPr>
          <p:cNvPr id="3" name="Content Placeholder 2"/>
          <p:cNvSpPr>
            <a:spLocks noGrp="1"/>
          </p:cNvSpPr>
          <p:nvPr>
            <p:ph idx="1"/>
          </p:nvPr>
        </p:nvSpPr>
        <p:spPr/>
        <p:txBody>
          <a:bodyPr>
            <a:normAutofit/>
          </a:bodyPr>
          <a:lstStyle/>
          <a:p>
            <a:pPr algn="just"/>
            <a:r>
              <a:rPr lang="en-US" dirty="0"/>
              <a:t>Passive transducers need an external power supply in order to amplifies the input and generate an output signal.</a:t>
            </a:r>
            <a:endParaRPr lang="en-US" dirty="0"/>
          </a:p>
          <a:p>
            <a:pPr algn="just"/>
            <a:r>
              <a:rPr lang="en-US" dirty="0"/>
              <a:t>All passive transducers change one of, or a combination of, the three general circuit parameters; resistance, inductance, or capacitance.</a:t>
            </a:r>
            <a:endParaRPr lang="en-US" dirty="0"/>
          </a:p>
          <a:p>
            <a:pPr algn="just"/>
            <a:r>
              <a:rPr lang="en-US" dirty="0"/>
              <a:t>Ex. Potentiometer is used for measurement of pressure, displacement and position.</a:t>
            </a: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Electrostatic Transducers</a:t>
            </a:r>
            <a:endParaRPr lang="en-IN" sz="6000" b="1" dirty="0"/>
          </a:p>
        </p:txBody>
      </p:sp>
      <p:sp>
        <p:nvSpPr>
          <p:cNvPr id="3" name="Content Placeholder 2"/>
          <p:cNvSpPr>
            <a:spLocks noGrp="1"/>
          </p:cNvSpPr>
          <p:nvPr>
            <p:ph idx="1"/>
          </p:nvPr>
        </p:nvSpPr>
        <p:spPr>
          <a:xfrm>
            <a:off x="235527" y="1337523"/>
            <a:ext cx="11720945" cy="1172731"/>
          </a:xfrm>
        </p:spPr>
        <p:txBody>
          <a:bodyPr>
            <a:normAutofit/>
          </a:bodyPr>
          <a:lstStyle/>
          <a:p>
            <a:pPr algn="just"/>
            <a:r>
              <a:rPr lang="en-US" sz="3600" dirty="0"/>
              <a:t>Electrometer-an electrical instrument for measuring electric charge or electrical potential difference. </a:t>
            </a:r>
            <a:endParaRPr lang="en-IN" sz="3600" dirty="0"/>
          </a:p>
        </p:txBody>
      </p:sp>
      <p:pic>
        <p:nvPicPr>
          <p:cNvPr id="4" name="Picture 3"/>
          <p:cNvPicPr>
            <a:picLocks noChangeAspect="1"/>
          </p:cNvPicPr>
          <p:nvPr/>
        </p:nvPicPr>
        <p:blipFill>
          <a:blip r:embed="rId1"/>
          <a:stretch>
            <a:fillRect/>
          </a:stretch>
        </p:blipFill>
        <p:spPr>
          <a:xfrm>
            <a:off x="2514359" y="2616618"/>
            <a:ext cx="7163282" cy="415825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17196"/>
            <a:ext cx="11118273" cy="1172731"/>
          </a:xfrm>
        </p:spPr>
        <p:txBody>
          <a:bodyPr>
            <a:normAutofit/>
          </a:bodyPr>
          <a:lstStyle/>
          <a:p>
            <a:r>
              <a:rPr lang="en-IN" sz="6000" b="1" dirty="0"/>
              <a:t>Radioacoustic Transducers</a:t>
            </a:r>
            <a:endParaRPr lang="en-IN" sz="6000" b="1" dirty="0"/>
          </a:p>
        </p:txBody>
      </p:sp>
      <p:sp>
        <p:nvSpPr>
          <p:cNvPr id="3" name="Content Placeholder 2"/>
          <p:cNvSpPr>
            <a:spLocks noGrp="1"/>
          </p:cNvSpPr>
          <p:nvPr>
            <p:ph idx="1"/>
          </p:nvPr>
        </p:nvSpPr>
        <p:spPr>
          <a:xfrm>
            <a:off x="235527" y="1356635"/>
            <a:ext cx="11720945" cy="1316180"/>
          </a:xfrm>
        </p:spPr>
        <p:txBody>
          <a:bodyPr>
            <a:normAutofit/>
          </a:bodyPr>
          <a:lstStyle/>
          <a:p>
            <a:pPr algn="just"/>
            <a:r>
              <a:rPr lang="en-US" sz="3600" dirty="0"/>
              <a:t>Geiger-Muller tube used for measuring radioactivity. </a:t>
            </a:r>
            <a:endParaRPr lang="en-US" sz="3600" dirty="0"/>
          </a:p>
          <a:p>
            <a:pPr algn="just"/>
            <a:r>
              <a:rPr lang="en-US" sz="3600" dirty="0"/>
              <a:t>Radio Receiver.</a:t>
            </a:r>
            <a:endParaRPr lang="en-IN" sz="3600" dirty="0"/>
          </a:p>
        </p:txBody>
      </p:sp>
      <p:pic>
        <p:nvPicPr>
          <p:cNvPr id="4" name="Picture 3"/>
          <p:cNvPicPr>
            <a:picLocks noChangeAspect="1"/>
          </p:cNvPicPr>
          <p:nvPr/>
        </p:nvPicPr>
        <p:blipFill>
          <a:blip r:embed="rId1"/>
          <a:stretch>
            <a:fillRect/>
          </a:stretch>
        </p:blipFill>
        <p:spPr>
          <a:xfrm>
            <a:off x="3070202" y="2672815"/>
            <a:ext cx="5448921" cy="411959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761310"/>
          </a:xfrm>
        </p:spPr>
        <p:txBody>
          <a:bodyPr/>
          <a:lstStyle/>
          <a:p>
            <a:pPr algn="ctr"/>
            <a:r>
              <a:rPr lang="en-IN" dirty="0"/>
              <a:t>LCD</a:t>
            </a:r>
            <a:endParaRPr lang="en-IN" dirty="0"/>
          </a:p>
        </p:txBody>
      </p:sp>
      <p:sp>
        <p:nvSpPr>
          <p:cNvPr id="6" name="Content Placeholder 5"/>
          <p:cNvSpPr>
            <a:spLocks noGrp="1"/>
          </p:cNvSpPr>
          <p:nvPr>
            <p:ph idx="1"/>
          </p:nvPr>
        </p:nvSpPr>
        <p:spPr>
          <a:xfrm>
            <a:off x="838200" y="1253331"/>
            <a:ext cx="10515600" cy="4351338"/>
          </a:xfrm>
        </p:spPr>
        <p:txBody>
          <a:bodyPr/>
          <a:lstStyle/>
          <a:p>
            <a:r>
              <a:rPr lang="en-IN" dirty="0"/>
              <a:t>A </a:t>
            </a:r>
            <a:r>
              <a:rPr lang="en-IN" dirty="0">
                <a:hlinkClick r:id="rId1"/>
              </a:rPr>
              <a:t>liquid crystal display</a:t>
            </a:r>
            <a:r>
              <a:rPr lang="en-IN" dirty="0"/>
              <a:t> or LCD draws its definition from its name itself. It is combination of two states of matter, the solid and the liquid.</a:t>
            </a:r>
            <a:endParaRPr lang="en-IN" dirty="0"/>
          </a:p>
          <a:p>
            <a:r>
              <a:rPr lang="en-IN" dirty="0"/>
              <a:t> LCD uses a liquid crystal to produce a visible image. Liquid crystal displays are super-thin technology display screen that are generally used in laptop computer screen, TVs, cell phones and portable video games.</a:t>
            </a:r>
            <a:endParaRPr lang="en-IN" dirty="0"/>
          </a:p>
          <a:p>
            <a:r>
              <a:rPr lang="en-IN" dirty="0"/>
              <a:t> LCD’s technologies allow displays to be much thinner when compared to cathode ray tube (CRT) technology.</a:t>
            </a:r>
            <a:endParaRPr lang="en-IN" dirty="0"/>
          </a:p>
        </p:txBody>
      </p:sp>
      <p:pic>
        <p:nvPicPr>
          <p:cNvPr id="10242" name="Picture 2" descr="An L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554" y="4831451"/>
            <a:ext cx="2638425" cy="180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CD Layered Diagram"/>
          <p:cNvPicPr>
            <a:picLocks noGrp="1" noChangeAspect="1" noChangeArrowheads="1"/>
          </p:cNvPicPr>
          <p:nvPr>
            <p:ph idx="1"/>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70941" y="1391478"/>
            <a:ext cx="10282859" cy="53579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838200" y="365126"/>
            <a:ext cx="10515600" cy="748058"/>
          </a:xfrm>
        </p:spPr>
        <p:txBody>
          <a:bodyPr/>
          <a:lstStyle/>
          <a:p>
            <a:pPr algn="ctr"/>
            <a:r>
              <a:rPr lang="en-IN" dirty="0"/>
              <a:t>LCD</a:t>
            </a:r>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464235"/>
            <a:ext cx="10767645" cy="571272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5536"/>
          </a:xfrm>
        </p:spPr>
        <p:txBody>
          <a:bodyPr>
            <a:normAutofit fontScale="90000"/>
          </a:bodyPr>
          <a:lstStyle/>
          <a:p>
            <a:pPr algn="ctr"/>
            <a:r>
              <a:rPr lang="en-IN" dirty="0"/>
              <a:t>LCD</a:t>
            </a:r>
            <a:endParaRPr lang="en-IN" dirty="0"/>
          </a:p>
        </p:txBody>
      </p:sp>
      <p:sp>
        <p:nvSpPr>
          <p:cNvPr id="3" name="Content Placeholder 2"/>
          <p:cNvSpPr>
            <a:spLocks noGrp="1"/>
          </p:cNvSpPr>
          <p:nvPr>
            <p:ph idx="1"/>
          </p:nvPr>
        </p:nvSpPr>
        <p:spPr>
          <a:xfrm>
            <a:off x="838200" y="980662"/>
            <a:ext cx="10515600" cy="5877338"/>
          </a:xfrm>
        </p:spPr>
        <p:txBody>
          <a:bodyPr>
            <a:normAutofit fontScale="92500" lnSpcReduction="10000"/>
          </a:bodyPr>
          <a:lstStyle/>
          <a:p>
            <a:pPr fontAlgn="base"/>
            <a:r>
              <a:rPr lang="en-IN" dirty="0"/>
              <a:t>The principle behind the LCD’s is that when an electrical current is applied to the liquid crystal molecule, the molecule tends to untwist.</a:t>
            </a:r>
            <a:endParaRPr lang="en-IN" dirty="0"/>
          </a:p>
          <a:p>
            <a:pPr fontAlgn="base"/>
            <a:r>
              <a:rPr lang="en-IN" dirty="0"/>
              <a:t> This causes the angle of light which is passing through the molecule of the polarized glass to change and also cause a change in the angle of the top polarizing filter.</a:t>
            </a:r>
            <a:endParaRPr lang="en-IN" dirty="0"/>
          </a:p>
          <a:p>
            <a:pPr fontAlgn="base"/>
            <a:r>
              <a:rPr lang="en-IN" dirty="0"/>
              <a:t> As a result a little light is allowed to pass the polarized glass through a particular area of the LCD. </a:t>
            </a:r>
            <a:endParaRPr lang="en-IN" dirty="0"/>
          </a:p>
          <a:p>
            <a:pPr fontAlgn="base"/>
            <a:r>
              <a:rPr lang="en-IN" dirty="0"/>
              <a:t>Thus that particular area will become dark compared to other.</a:t>
            </a:r>
            <a:endParaRPr lang="en-IN" dirty="0"/>
          </a:p>
          <a:p>
            <a:pPr fontAlgn="base"/>
            <a:r>
              <a:rPr lang="en-IN" dirty="0"/>
              <a:t> The LCD works on the principle of blocking light.</a:t>
            </a:r>
            <a:endParaRPr lang="en-IN" dirty="0"/>
          </a:p>
          <a:p>
            <a:pPr fontAlgn="base"/>
            <a:r>
              <a:rPr lang="en-IN" dirty="0"/>
              <a:t> While constructing the LCD’s, a reflected mirror is arranged at the back. An electrode plane is made of indium-tin oxide which is kept on top and a polarized glass with a polarizing film is also added on the bottom of the device.</a:t>
            </a:r>
            <a:endParaRPr lang="en-IN" dirty="0"/>
          </a:p>
          <a:p>
            <a:pPr fontAlgn="base"/>
            <a:r>
              <a:rPr lang="en-IN" dirty="0"/>
              <a:t> The complete region of the LCD has to be enclosed by a common electrode and above it should be the liquid crystal matter.</a:t>
            </a:r>
            <a:endParaRPr lang="en-IN" dirty="0"/>
          </a:p>
          <a:p>
            <a:endParaRPr lang="en-I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5536"/>
          </a:xfrm>
        </p:spPr>
        <p:txBody>
          <a:bodyPr>
            <a:normAutofit fontScale="90000"/>
          </a:bodyPr>
          <a:lstStyle/>
          <a:p>
            <a:pPr algn="ctr"/>
            <a:r>
              <a:rPr lang="en-IN" dirty="0"/>
              <a:t>LCD</a:t>
            </a:r>
            <a:endParaRPr lang="en-IN" dirty="0"/>
          </a:p>
        </p:txBody>
      </p:sp>
      <p:sp>
        <p:nvSpPr>
          <p:cNvPr id="3" name="Content Placeholder 2"/>
          <p:cNvSpPr>
            <a:spLocks noGrp="1"/>
          </p:cNvSpPr>
          <p:nvPr>
            <p:ph idx="1"/>
          </p:nvPr>
        </p:nvSpPr>
        <p:spPr>
          <a:xfrm>
            <a:off x="838200" y="980662"/>
            <a:ext cx="10515600" cy="5877338"/>
          </a:xfrm>
        </p:spPr>
        <p:txBody>
          <a:bodyPr>
            <a:normAutofit/>
          </a:bodyPr>
          <a:lstStyle/>
          <a:p>
            <a:r>
              <a:rPr lang="en-IN" dirty="0"/>
              <a:t>Next comes to the second piece of glass with an electrode in the form of the rectangle on the bottom and, on top, another polarizing film. </a:t>
            </a:r>
            <a:endParaRPr lang="en-IN" dirty="0"/>
          </a:p>
          <a:p>
            <a:r>
              <a:rPr lang="en-IN" dirty="0"/>
              <a:t>It must be considered that both the pieces are kept at right angles.</a:t>
            </a:r>
            <a:endParaRPr lang="en-IN" dirty="0"/>
          </a:p>
          <a:p>
            <a:r>
              <a:rPr lang="en-IN" dirty="0"/>
              <a:t> When there is no current, the light passes through the front of the LCD it will be reflected by the mirror and bounced back.</a:t>
            </a:r>
            <a:endParaRPr lang="en-IN" dirty="0"/>
          </a:p>
          <a:p>
            <a:r>
              <a:rPr lang="en-IN" dirty="0"/>
              <a:t> As the electrode is connected to a battery the current from it will cause the liquid crystals between the common-plane electrode and the electrode shaped like a rectangle to untwist.</a:t>
            </a:r>
            <a:endParaRPr lang="en-IN" dirty="0"/>
          </a:p>
          <a:p>
            <a:r>
              <a:rPr lang="en-IN" dirty="0"/>
              <a:t> Thus the light is blocked from passing through. That particular rectangular area appears blank.</a:t>
            </a:r>
            <a:endParaRPr lang="en-IN" dirty="0"/>
          </a:p>
          <a:p>
            <a:endParaRPr lang="en-I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642040"/>
          </a:xfrm>
        </p:spPr>
        <p:txBody>
          <a:bodyPr>
            <a:normAutofit fontScale="90000"/>
          </a:bodyPr>
          <a:lstStyle/>
          <a:p>
            <a:pPr algn="ctr"/>
            <a:r>
              <a:rPr lang="en-IN" dirty="0"/>
              <a:t>Antenna</a:t>
            </a:r>
            <a:endParaRPr lang="en-IN" dirty="0"/>
          </a:p>
        </p:txBody>
      </p:sp>
      <p:sp>
        <p:nvSpPr>
          <p:cNvPr id="6" name="Content Placeholder 5"/>
          <p:cNvSpPr>
            <a:spLocks noGrp="1"/>
          </p:cNvSpPr>
          <p:nvPr>
            <p:ph idx="1"/>
          </p:nvPr>
        </p:nvSpPr>
        <p:spPr>
          <a:xfrm>
            <a:off x="838200" y="1205948"/>
            <a:ext cx="10515600" cy="4971015"/>
          </a:xfrm>
        </p:spPr>
        <p:txBody>
          <a:bodyPr>
            <a:normAutofit fontScale="85000" lnSpcReduction="10000"/>
          </a:bodyPr>
          <a:lstStyle/>
          <a:p>
            <a:r>
              <a:rPr lang="en-IN" dirty="0"/>
              <a:t>An antenna is a specialized </a:t>
            </a:r>
            <a:r>
              <a:rPr lang="en-IN" u="sng" dirty="0">
                <a:hlinkClick r:id="rId1"/>
              </a:rPr>
              <a:t>transducer</a:t>
            </a:r>
            <a:r>
              <a:rPr lang="en-IN" dirty="0"/>
              <a:t> that converts radio-frequency (RF) fields into alternating current (AC) or vice-versa. </a:t>
            </a:r>
            <a:endParaRPr lang="en-IN" dirty="0"/>
          </a:p>
          <a:p>
            <a:r>
              <a:rPr lang="en-US" b="0" i="0" dirty="0">
                <a:solidFill>
                  <a:srgbClr val="202124"/>
                </a:solidFill>
                <a:effectLst/>
                <a:latin typeface="Arial" panose="020B0604020202020204" pitchFamily="34" charset="0"/>
              </a:rPr>
              <a:t>An </a:t>
            </a:r>
            <a:r>
              <a:rPr lang="en-US" b="1" i="0" dirty="0">
                <a:solidFill>
                  <a:srgbClr val="202124"/>
                </a:solidFill>
                <a:effectLst/>
                <a:latin typeface="Arial" panose="020B0604020202020204" pitchFamily="34" charset="0"/>
              </a:rPr>
              <a:t>antenna</a:t>
            </a:r>
            <a:r>
              <a:rPr lang="en-US" b="0" i="0" dirty="0">
                <a:solidFill>
                  <a:srgbClr val="202124"/>
                </a:solidFill>
                <a:effectLst/>
                <a:latin typeface="Arial" panose="020B0604020202020204" pitchFamily="34" charset="0"/>
              </a:rPr>
              <a:t> is a metallic structure that captures and/or transmits radio electromagnetic waves.</a:t>
            </a:r>
            <a:endParaRPr lang="en-US" b="0" i="0" dirty="0">
              <a:solidFill>
                <a:srgbClr val="202124"/>
              </a:solidFill>
              <a:effectLst/>
              <a:latin typeface="Arial" panose="020B0604020202020204" pitchFamily="34" charset="0"/>
            </a:endParaRPr>
          </a:p>
          <a:p>
            <a:r>
              <a:rPr lang="en-US" b="0" i="0" dirty="0">
                <a:solidFill>
                  <a:srgbClr val="464646"/>
                </a:solidFill>
                <a:effectLst/>
                <a:latin typeface="Raleway"/>
              </a:rPr>
              <a:t>An antenna produces both electric and magnetic fields that are perpendicular to one another, as well as to the direction of propagation.</a:t>
            </a:r>
            <a:endParaRPr lang="en-IN" dirty="0"/>
          </a:p>
          <a:p>
            <a:r>
              <a:rPr lang="en-IN" dirty="0"/>
              <a:t>At frequencies below 3 GHz, many different types of antennas are used.</a:t>
            </a:r>
            <a:endParaRPr lang="en-IN" dirty="0"/>
          </a:p>
          <a:p>
            <a:r>
              <a:rPr lang="en-IN" dirty="0"/>
              <a:t> Antennas demonstrate a property known as reciprocity, which means that an antenna will maintain the same characteristics regardless if it is transmitting or receiving. </a:t>
            </a:r>
            <a:endParaRPr lang="en-IN" dirty="0"/>
          </a:p>
          <a:p>
            <a:r>
              <a:rPr lang="en-IN" dirty="0"/>
              <a:t> There are two basic types:</a:t>
            </a:r>
            <a:endParaRPr lang="en-IN" dirty="0"/>
          </a:p>
          <a:p>
            <a:pPr lvl="1"/>
            <a:r>
              <a:rPr lang="en-IN" dirty="0"/>
              <a:t>Receiving antenna, which intercepts RF energy and delivers AC to electronic equipment</a:t>
            </a:r>
            <a:endParaRPr lang="en-IN" dirty="0"/>
          </a:p>
          <a:p>
            <a:pPr lvl="1"/>
            <a:r>
              <a:rPr lang="en-IN" dirty="0"/>
              <a:t> Transmitting antenna, which is fed with AC from electronic equipment and generates an RF field.</a:t>
            </a:r>
            <a:endParaRPr lang="en-I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885071" y="858129"/>
            <a:ext cx="8328074" cy="51487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642040"/>
          </a:xfrm>
        </p:spPr>
        <p:txBody>
          <a:bodyPr>
            <a:normAutofit fontScale="90000"/>
          </a:bodyPr>
          <a:lstStyle/>
          <a:p>
            <a:pPr algn="ctr"/>
            <a:r>
              <a:rPr lang="en-IN" dirty="0"/>
              <a:t>Antenna</a:t>
            </a:r>
            <a:endParaRPr lang="en-IN"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21722" y="169498"/>
            <a:ext cx="9148555" cy="23871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200" y="4380178"/>
            <a:ext cx="10883348" cy="2308324"/>
          </a:xfrm>
          <a:prstGeom prst="rect">
            <a:avLst/>
          </a:prstGeom>
        </p:spPr>
        <p:txBody>
          <a:bodyPr wrap="square">
            <a:spAutoFit/>
          </a:bodyPr>
          <a:lstStyle/>
          <a:p>
            <a:pPr marL="285750" indent="-285750">
              <a:buFont typeface="Arial" panose="020B0604020202020204" pitchFamily="34" charset="0"/>
              <a:buChar char="•"/>
            </a:pPr>
            <a:r>
              <a:rPr lang="en-IN" sz="2400" dirty="0">
                <a:solidFill>
                  <a:srgbClr val="333333"/>
                </a:solidFill>
                <a:latin typeface="-apple-system"/>
              </a:rPr>
              <a:t>Fundamentally, from Maxwell’s equations, Electromagnetic waves are generated  by accelerating   electric currents and conductors carry those currents.</a:t>
            </a:r>
            <a:endParaRPr lang="en-IN" sz="2400" dirty="0">
              <a:solidFill>
                <a:srgbClr val="333333"/>
              </a:solidFill>
              <a:latin typeface="-apple-system"/>
            </a:endParaRPr>
          </a:p>
          <a:p>
            <a:pPr marL="285750" indent="-285750">
              <a:buFont typeface="Arial" panose="020B0604020202020204" pitchFamily="34" charset="0"/>
              <a:buChar char="•"/>
            </a:pPr>
            <a:r>
              <a:rPr lang="en-IN" sz="2400" dirty="0">
                <a:solidFill>
                  <a:srgbClr val="333333"/>
                </a:solidFill>
                <a:latin typeface="-apple-system"/>
              </a:rPr>
              <a:t> The EM waves that are generated then propagate through space.</a:t>
            </a:r>
            <a:endParaRPr lang="en-IN" sz="2400" dirty="0">
              <a:solidFill>
                <a:srgbClr val="333333"/>
              </a:solidFill>
              <a:latin typeface="-apple-system"/>
            </a:endParaRPr>
          </a:p>
          <a:p>
            <a:pPr marL="285750" indent="-285750">
              <a:buFont typeface="Arial" panose="020B0604020202020204" pitchFamily="34" charset="0"/>
              <a:buChar char="•"/>
            </a:pPr>
            <a:r>
              <a:rPr lang="en-IN" sz="2400" dirty="0"/>
              <a:t>The goal of antenna design is to ensure that the conversion between current and radiation occurs as efficiently as possible and that power is transmitted or received with desired characteristics.</a:t>
            </a:r>
            <a:endParaRPr lang="en-IN" sz="2400" dirty="0"/>
          </a:p>
        </p:txBody>
      </p:sp>
      <p:pic>
        <p:nvPicPr>
          <p:cNvPr id="4" name="Picture 3"/>
          <p:cNvPicPr>
            <a:picLocks noChangeAspect="1"/>
          </p:cNvPicPr>
          <p:nvPr/>
        </p:nvPicPr>
        <p:blipFill>
          <a:blip r:embed="rId2"/>
          <a:stretch>
            <a:fillRect/>
          </a:stretch>
        </p:blipFill>
        <p:spPr>
          <a:xfrm>
            <a:off x="838199" y="2556634"/>
            <a:ext cx="10373752" cy="1744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7100"/>
            <a:ext cx="8229600" cy="457200"/>
          </a:xfrm>
        </p:spPr>
        <p:txBody>
          <a:bodyPr>
            <a:normAutofit fontScale="90000"/>
          </a:bodyPr>
          <a:lstStyle/>
          <a:p>
            <a:r>
              <a:rPr lang="en-US" dirty="0"/>
              <a:t>Direct and Inverse Transducers</a:t>
            </a:r>
            <a:endParaRPr lang="en-US" dirty="0"/>
          </a:p>
        </p:txBody>
      </p:sp>
      <p:sp>
        <p:nvSpPr>
          <p:cNvPr id="3" name="Content Placeholder 2"/>
          <p:cNvSpPr>
            <a:spLocks noGrp="1"/>
          </p:cNvSpPr>
          <p:nvPr>
            <p:ph sz="half" idx="2"/>
          </p:nvPr>
        </p:nvSpPr>
        <p:spPr>
          <a:xfrm>
            <a:off x="2057400" y="886701"/>
            <a:ext cx="7772400" cy="914400"/>
          </a:xfrm>
        </p:spPr>
        <p:txBody>
          <a:bodyPr>
            <a:normAutofit lnSpcReduction="10000"/>
          </a:bodyPr>
          <a:lstStyle/>
          <a:p>
            <a:pPr>
              <a:buNone/>
            </a:pPr>
            <a:r>
              <a:rPr lang="en-US" dirty="0">
                <a:solidFill>
                  <a:srgbClr val="FF0000"/>
                </a:solidFill>
              </a:rPr>
              <a:t>Direct-</a:t>
            </a:r>
            <a:r>
              <a:rPr lang="en-US" dirty="0"/>
              <a:t>one form to electrical</a:t>
            </a:r>
            <a:endParaRPr lang="en-US" dirty="0"/>
          </a:p>
          <a:p>
            <a:pPr>
              <a:buNone/>
            </a:pPr>
            <a:r>
              <a:rPr lang="en-US" dirty="0"/>
              <a:t>Example :microphone </a:t>
            </a:r>
            <a:r>
              <a:rPr lang="en-US" dirty="0">
                <a:solidFill>
                  <a:srgbClr val="FF0000"/>
                </a:solidFill>
              </a:rPr>
              <a:t>[sound-electrical</a:t>
            </a:r>
            <a:r>
              <a:rPr lang="en-US" dirty="0"/>
              <a:t>]</a:t>
            </a:r>
            <a:endParaRPr lang="en-US" dirty="0"/>
          </a:p>
          <a:p>
            <a:pPr>
              <a:buNone/>
            </a:pPr>
            <a:endParaRPr lang="en-US" dirty="0"/>
          </a:p>
          <a:p>
            <a:pPr>
              <a:buNone/>
            </a:pPr>
            <a:endParaRPr lang="en-US" dirty="0"/>
          </a:p>
          <a:p>
            <a:pPr>
              <a:buNone/>
            </a:pPr>
            <a:endParaRPr lang="en-US" dirty="0"/>
          </a:p>
        </p:txBody>
      </p:sp>
      <p:sp>
        <p:nvSpPr>
          <p:cNvPr id="6" name="Text Placeholder 5"/>
          <p:cNvSpPr>
            <a:spLocks noGrp="1"/>
          </p:cNvSpPr>
          <p:nvPr>
            <p:ph type="body" sz="quarter" idx="3"/>
          </p:nvPr>
        </p:nvSpPr>
        <p:spPr>
          <a:xfrm>
            <a:off x="2209800" y="3629900"/>
            <a:ext cx="7086600" cy="1020762"/>
          </a:xfrm>
        </p:spPr>
        <p:txBody>
          <a:bodyPr>
            <a:normAutofit/>
          </a:bodyPr>
          <a:lstStyle/>
          <a:p>
            <a:r>
              <a:rPr lang="en-US" sz="2800" b="0" dirty="0">
                <a:solidFill>
                  <a:srgbClr val="FF0000"/>
                </a:solidFill>
              </a:rPr>
              <a:t>Inverse</a:t>
            </a:r>
            <a:r>
              <a:rPr lang="en-US" sz="2800" b="0" dirty="0"/>
              <a:t>-electrical into non-electrical</a:t>
            </a:r>
            <a:endParaRPr lang="en-US" sz="2800" b="0" dirty="0"/>
          </a:p>
          <a:p>
            <a:r>
              <a:rPr lang="en-US" sz="2800" b="0" dirty="0" err="1"/>
              <a:t>Example:loudspeaker</a:t>
            </a:r>
            <a:r>
              <a:rPr lang="en-US" sz="2800" b="0" dirty="0">
                <a:solidFill>
                  <a:srgbClr val="FF0000"/>
                </a:solidFill>
              </a:rPr>
              <a:t>[electrical-sound</a:t>
            </a:r>
            <a:r>
              <a:rPr lang="en-US" sz="2800" b="0" dirty="0"/>
              <a:t>]</a:t>
            </a:r>
            <a:endParaRPr lang="en-US" sz="2800" b="0" dirty="0"/>
          </a:p>
        </p:txBody>
      </p:sp>
      <p:pic>
        <p:nvPicPr>
          <p:cNvPr id="92163" name="Picture 3"/>
          <p:cNvPicPr>
            <a:picLocks noGrp="1" noChangeAspect="1" noChangeArrowheads="1"/>
          </p:cNvPicPr>
          <p:nvPr>
            <p:ph sz="quarter" idx="4"/>
          </p:nvPr>
        </p:nvPicPr>
        <p:blipFill>
          <a:blip r:embed="rId1"/>
          <a:srcRect/>
          <a:stretch>
            <a:fillRect/>
          </a:stretch>
        </p:blipFill>
        <p:spPr bwMode="auto">
          <a:xfrm>
            <a:off x="2057400" y="1724900"/>
            <a:ext cx="7315200" cy="1905000"/>
          </a:xfrm>
          <a:prstGeom prst="rect">
            <a:avLst/>
          </a:prstGeom>
          <a:noFill/>
          <a:ln w="9525">
            <a:noFill/>
            <a:miter lim="800000"/>
            <a:headEnd/>
            <a:tailEnd/>
          </a:ln>
          <a:effectLst/>
        </p:spPr>
      </p:pic>
      <p:sp>
        <p:nvSpPr>
          <p:cNvPr id="7" name="Slide Number Placeholder 6"/>
          <p:cNvSpPr>
            <a:spLocks noGrp="1"/>
          </p:cNvSpPr>
          <p:nvPr>
            <p:ph type="sldNum" sz="quarter" idx="12"/>
          </p:nvPr>
        </p:nvSpPr>
        <p:spPr>
          <a:xfrm>
            <a:off x="8610600" y="6633450"/>
            <a:ext cx="2743200" cy="365125"/>
          </a:xfrm>
        </p:spPr>
        <p:txBody>
          <a:bodyPr/>
          <a:lstStyle/>
          <a:p>
            <a:fld id="{B6F15528-21DE-4FAA-801E-634DDDAF4B2B}" type="slidenum">
              <a:rPr lang="en-US" smtClean="0"/>
            </a:fld>
            <a:endParaRPr lang="en-US"/>
          </a:p>
        </p:txBody>
      </p:sp>
      <p:pic>
        <p:nvPicPr>
          <p:cNvPr id="97281" name="Picture 1"/>
          <p:cNvPicPr>
            <a:picLocks noChangeAspect="1" noChangeArrowheads="1"/>
          </p:cNvPicPr>
          <p:nvPr/>
        </p:nvPicPr>
        <p:blipFill>
          <a:blip r:embed="rId2"/>
          <a:srcRect/>
          <a:stretch>
            <a:fillRect/>
          </a:stretch>
        </p:blipFill>
        <p:spPr bwMode="auto">
          <a:xfrm>
            <a:off x="2071687" y="4650662"/>
            <a:ext cx="7362825" cy="2047875"/>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984704"/>
          </a:xfrm>
        </p:spPr>
        <p:txBody>
          <a:bodyPr/>
          <a:lstStyle/>
          <a:p>
            <a:pPr algn="ctr"/>
            <a:r>
              <a:rPr lang="en-IN" dirty="0"/>
              <a:t>Magnetic Cartridge</a:t>
            </a:r>
            <a:endParaRPr lang="en-IN" dirty="0"/>
          </a:p>
        </p:txBody>
      </p:sp>
      <p:sp>
        <p:nvSpPr>
          <p:cNvPr id="6" name="Content Placeholder 5"/>
          <p:cNvSpPr>
            <a:spLocks noGrp="1"/>
          </p:cNvSpPr>
          <p:nvPr>
            <p:ph idx="1"/>
          </p:nvPr>
        </p:nvSpPr>
        <p:spPr>
          <a:xfrm>
            <a:off x="838200" y="1825625"/>
            <a:ext cx="11049000" cy="4351338"/>
          </a:xfrm>
        </p:spPr>
        <p:txBody>
          <a:bodyPr/>
          <a:lstStyle/>
          <a:p>
            <a:r>
              <a:rPr lang="en-IN" dirty="0"/>
              <a:t>A </a:t>
            </a:r>
            <a:r>
              <a:rPr lang="en-IN" b="1" dirty="0"/>
              <a:t>magnetic cartridge</a:t>
            </a:r>
            <a:r>
              <a:rPr lang="en-IN" dirty="0"/>
              <a:t>, more commonly called a </a:t>
            </a:r>
            <a:r>
              <a:rPr lang="en-IN" b="1" dirty="0"/>
              <a:t>phonograph cartridge</a:t>
            </a:r>
            <a:r>
              <a:rPr lang="en-IN" dirty="0"/>
              <a:t> or </a:t>
            </a:r>
            <a:r>
              <a:rPr lang="en-IN" b="1" dirty="0"/>
              <a:t>phono cartridge</a:t>
            </a:r>
            <a:r>
              <a:rPr lang="en-IN" dirty="0"/>
              <a:t> or (colloquially) a </a:t>
            </a:r>
            <a:r>
              <a:rPr lang="en-IN" b="1" dirty="0"/>
              <a:t>pickup</a:t>
            </a:r>
            <a:r>
              <a:rPr lang="en-IN" dirty="0"/>
              <a:t>, is an electromechanical </a:t>
            </a:r>
            <a:r>
              <a:rPr lang="en-IN" dirty="0">
                <a:hlinkClick r:id="rId1" tooltip="Transducer"/>
              </a:rPr>
              <a:t>transducer</a:t>
            </a:r>
            <a:r>
              <a:rPr lang="en-IN" dirty="0"/>
              <a:t> that is used to play </a:t>
            </a:r>
            <a:r>
              <a:rPr lang="en-IN" dirty="0">
                <a:hlinkClick r:id="rId2" tooltip="Gramophone record"/>
              </a:rPr>
              <a:t>records</a:t>
            </a:r>
            <a:r>
              <a:rPr lang="en-IN" dirty="0"/>
              <a:t> on a </a:t>
            </a:r>
            <a:r>
              <a:rPr lang="en-IN" dirty="0">
                <a:hlinkClick r:id="rId3" tooltip="Phonograph"/>
              </a:rPr>
              <a:t>turntable</a:t>
            </a:r>
            <a:r>
              <a:rPr lang="en-IN" dirty="0"/>
              <a:t>.</a:t>
            </a:r>
            <a:endParaRPr lang="en-IN" dirty="0"/>
          </a:p>
          <a:p>
            <a:r>
              <a:rPr lang="en-IN" dirty="0"/>
              <a:t>The basic principle of phonograph sound reproduction stems from a small diameter diamond needle follows a groove cut into the surface of a record. </a:t>
            </a:r>
            <a:endParaRPr lang="en-IN" dirty="0"/>
          </a:p>
          <a:p>
            <a:r>
              <a:rPr lang="en-IN" dirty="0"/>
              <a:t>The resulting needle velocity is mechanically coupled to one element of an electrical coil transducer to produce an electrical current.</a:t>
            </a:r>
            <a:endParaRPr lang="en-I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984704"/>
          </a:xfrm>
        </p:spPr>
        <p:txBody>
          <a:bodyPr/>
          <a:lstStyle/>
          <a:p>
            <a:pPr algn="ctr"/>
            <a:r>
              <a:rPr lang="en-IN" dirty="0"/>
              <a:t>Magnetic Cartridge</a:t>
            </a:r>
            <a:endParaRPr lang="en-IN" dirty="0"/>
          </a:p>
        </p:txBody>
      </p:sp>
      <p:pic>
        <p:nvPicPr>
          <p:cNvPr id="409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565655" y="1349830"/>
            <a:ext cx="9860716" cy="20707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200" y="3630552"/>
            <a:ext cx="11150600" cy="2862322"/>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222222"/>
                </a:solidFill>
                <a:latin typeface="Arial" panose="020B0604020202020204" pitchFamily="34" charset="0"/>
                <a:cs typeface="Arial" panose="020B0604020202020204" pitchFamily="34" charset="0"/>
              </a:rPr>
              <a:t>The cartridge contains a removable or permanently mounted </a:t>
            </a:r>
            <a:r>
              <a:rPr lang="en-IN" sz="2000" dirty="0">
                <a:solidFill>
                  <a:srgbClr val="0B0080"/>
                </a:solidFill>
                <a:latin typeface="Arial" panose="020B0604020202020204" pitchFamily="34" charset="0"/>
                <a:cs typeface="Arial" panose="020B0604020202020204" pitchFamily="34" charset="0"/>
                <a:hlinkClick r:id="rId2" tooltip="Stylus"/>
              </a:rPr>
              <a:t>stylus</a:t>
            </a:r>
            <a:r>
              <a:rPr lang="en-IN" sz="2000" dirty="0">
                <a:solidFill>
                  <a:srgbClr val="222222"/>
                </a:solidFill>
                <a:latin typeface="Arial" panose="020B0604020202020204" pitchFamily="34" charset="0"/>
                <a:cs typeface="Arial" panose="020B0604020202020204" pitchFamily="34" charset="0"/>
              </a:rPr>
              <a:t>, the tip - usually a gemstone, such as diamond or sapphire - of which makes physical contact with the record's groove.</a:t>
            </a:r>
            <a:endParaRPr lang="en-IN" sz="20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 As the stylus tracks the serrated groove, it vibrates a cantilever on which is mounted a permanent magnet which moves between the magnetic fields of sets of electromagnetic coils in the cartridge.</a:t>
            </a: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 The shifting magnetic fields generate an electrical current in the coils.</a:t>
            </a:r>
            <a:endParaRPr lang="en-I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 The electrical signal generated by the cartridge can be </a:t>
            </a:r>
            <a:r>
              <a:rPr lang="en-IN" sz="2000" dirty="0">
                <a:latin typeface="Arial" panose="020B0604020202020204" pitchFamily="34" charset="0"/>
                <a:cs typeface="Arial" panose="020B0604020202020204" pitchFamily="34" charset="0"/>
                <a:hlinkClick r:id="rId3" tooltip="Amplifier"/>
              </a:rPr>
              <a:t>amplified</a:t>
            </a:r>
            <a:r>
              <a:rPr lang="en-IN" sz="2000" dirty="0">
                <a:latin typeface="Arial" panose="020B0604020202020204" pitchFamily="34" charset="0"/>
                <a:cs typeface="Arial" panose="020B0604020202020204" pitchFamily="34" charset="0"/>
              </a:rPr>
              <a:t> and then converted into </a:t>
            </a:r>
            <a:r>
              <a:rPr lang="en-IN" sz="2000" dirty="0">
                <a:latin typeface="Arial" panose="020B0604020202020204" pitchFamily="34" charset="0"/>
                <a:cs typeface="Arial" panose="020B0604020202020204" pitchFamily="34" charset="0"/>
                <a:hlinkClick r:id="rId4" tooltip="Sound"/>
              </a:rPr>
              <a:t>sound</a:t>
            </a:r>
            <a:r>
              <a:rPr lang="en-IN" sz="2000" dirty="0">
                <a:latin typeface="Arial" panose="020B0604020202020204" pitchFamily="34" charset="0"/>
                <a:cs typeface="Arial" panose="020B0604020202020204" pitchFamily="34" charset="0"/>
              </a:rPr>
              <a:t> by a </a:t>
            </a:r>
            <a:r>
              <a:rPr lang="en-IN" sz="2000" dirty="0">
                <a:latin typeface="Arial" panose="020B0604020202020204" pitchFamily="34" charset="0"/>
                <a:cs typeface="Arial" panose="020B0604020202020204" pitchFamily="34" charset="0"/>
                <a:hlinkClick r:id="rId5" tooltip="Loudspeaker"/>
              </a:rPr>
              <a:t>loudspeaker</a:t>
            </a:r>
            <a:r>
              <a:rPr lang="en-IN" sz="2000" dirty="0">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Geiger Muller Tubes</a:t>
            </a:r>
            <a:endParaRPr lang="en-IN" dirty="0"/>
          </a:p>
        </p:txBody>
      </p:sp>
      <p:sp>
        <p:nvSpPr>
          <p:cNvPr id="3" name="Content Placeholder 2"/>
          <p:cNvSpPr>
            <a:spLocks noGrp="1"/>
          </p:cNvSpPr>
          <p:nvPr>
            <p:ph idx="1"/>
          </p:nvPr>
        </p:nvSpPr>
        <p:spPr/>
        <p:txBody>
          <a:bodyPr/>
          <a:lstStyle/>
          <a:p>
            <a:r>
              <a:rPr lang="en-IN" dirty="0"/>
              <a:t>Geiger counter is also called as Geiger tube. </a:t>
            </a:r>
            <a:endParaRPr lang="en-IN" dirty="0"/>
          </a:p>
          <a:p>
            <a:r>
              <a:rPr lang="en-IN" dirty="0"/>
              <a:t>This instrument is actually used for detecting and measuring ionizing radiation like alpha particles, beta particles, and gamma rays.</a:t>
            </a:r>
            <a:endParaRPr lang="en-IN" dirty="0"/>
          </a:p>
          <a:p>
            <a:r>
              <a:rPr lang="en-IN" dirty="0"/>
              <a:t> A Geiger-Müller counter can count individual particles at rates up to about 10,000 per second and is used widely in medicine and in prospecting for radioactive ores.</a:t>
            </a:r>
            <a:endParaRPr lang="en-IN" dirty="0"/>
          </a:p>
          <a:p>
            <a:r>
              <a:rPr lang="en-IN" dirty="0"/>
              <a:t>The unit for measuring radioactive emissions is the becquerel (</a:t>
            </a:r>
            <a:r>
              <a:rPr lang="en-IN" dirty="0" err="1"/>
              <a:t>Bq</a:t>
            </a:r>
            <a:r>
              <a:rPr lang="en-IN" dirty="0"/>
              <a:t>). The </a:t>
            </a:r>
            <a:r>
              <a:rPr lang="en-IN" dirty="0" err="1"/>
              <a:t>Bq</a:t>
            </a:r>
            <a:r>
              <a:rPr lang="en-IN" dirty="0"/>
              <a:t> indicates the number of decays per second. </a:t>
            </a:r>
            <a:endParaRPr lang="en-I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679904"/>
          </a:xfrm>
        </p:spPr>
        <p:txBody>
          <a:bodyPr>
            <a:normAutofit fontScale="90000"/>
          </a:bodyPr>
          <a:lstStyle/>
          <a:p>
            <a:pPr algn="ctr"/>
            <a:r>
              <a:rPr lang="en-IN" dirty="0"/>
              <a:t>Geiger Muller Tubes</a:t>
            </a:r>
            <a:endParaRPr lang="en-IN" dirty="0"/>
          </a:p>
        </p:txBody>
      </p:sp>
      <p:sp>
        <p:nvSpPr>
          <p:cNvPr id="4" name="Content Placeholder 3"/>
          <p:cNvSpPr>
            <a:spLocks noGrp="1"/>
          </p:cNvSpPr>
          <p:nvPr>
            <p:ph sz="half" idx="2"/>
          </p:nvPr>
        </p:nvSpPr>
        <p:spPr>
          <a:xfrm>
            <a:off x="6172199" y="1045030"/>
            <a:ext cx="5773057" cy="5660570"/>
          </a:xfrm>
        </p:spPr>
        <p:txBody>
          <a:bodyPr>
            <a:normAutofit fontScale="92500" lnSpcReduction="20000"/>
          </a:bodyPr>
          <a:lstStyle/>
          <a:p>
            <a:r>
              <a:rPr lang="en-IN" dirty="0"/>
              <a:t>The counter consists of a tube filled with an inert gas that becomes conductive of electricity when it is impacted by a high-energy particle.</a:t>
            </a:r>
            <a:endParaRPr lang="en-IN" dirty="0"/>
          </a:p>
          <a:p>
            <a:r>
              <a:rPr lang="en-IN" dirty="0"/>
              <a:t> When a Geiger counter is exposed to ionizing radiation, the particles penetrate the tube and collide with the gas, releasing more electrons. </a:t>
            </a:r>
            <a:endParaRPr lang="en-IN" dirty="0"/>
          </a:p>
          <a:p>
            <a:r>
              <a:rPr lang="en-IN" dirty="0"/>
              <a:t>Positive ions exit the tube and the negatively charged electrons become attracted to a high-voltage middle wire.</a:t>
            </a:r>
            <a:endParaRPr lang="en-IN" dirty="0"/>
          </a:p>
          <a:p>
            <a:r>
              <a:rPr lang="en-IN" dirty="0"/>
              <a:t>When the number of electrons that build up around the wire reaches a threshold, it creates an electric current. </a:t>
            </a:r>
            <a:endParaRPr lang="en-IN" dirty="0"/>
          </a:p>
          <a:p>
            <a:r>
              <a:rPr lang="en-IN" dirty="0"/>
              <a:t>This causes the temporary closing of a switch and generates an electric pulse that is registered on a meter</a:t>
            </a:r>
            <a:endParaRPr lang="en-IN" dirty="0"/>
          </a:p>
        </p:txBody>
      </p:sp>
      <p:pic>
        <p:nvPicPr>
          <p:cNvPr id="5122" name="Picture 2"/>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609600" y="1045031"/>
            <a:ext cx="5410201" cy="54478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533379" y="379829"/>
            <a:ext cx="8736036" cy="606317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50875"/>
          </a:xfrm>
        </p:spPr>
        <p:txBody>
          <a:bodyPr>
            <a:normAutofit fontScale="90000"/>
          </a:bodyPr>
          <a:lstStyle/>
          <a:p>
            <a:pPr algn="ctr"/>
            <a:r>
              <a:rPr lang="en-IN" dirty="0"/>
              <a:t>Radio Transmitter &amp; Receiver</a:t>
            </a:r>
            <a:endParaRPr lang="en-IN" dirty="0"/>
          </a:p>
        </p:txBody>
      </p:sp>
      <p:sp>
        <p:nvSpPr>
          <p:cNvPr id="6" name="Content Placeholder 5"/>
          <p:cNvSpPr>
            <a:spLocks noGrp="1"/>
          </p:cNvSpPr>
          <p:nvPr>
            <p:ph idx="1"/>
          </p:nvPr>
        </p:nvSpPr>
        <p:spPr>
          <a:xfrm>
            <a:off x="838200" y="1335314"/>
            <a:ext cx="10515600" cy="4841649"/>
          </a:xfrm>
        </p:spPr>
        <p:txBody>
          <a:bodyPr>
            <a:normAutofit fontScale="85000" lnSpcReduction="10000"/>
          </a:bodyPr>
          <a:lstStyle/>
          <a:p>
            <a:r>
              <a:rPr lang="en-IN" dirty="0"/>
              <a:t>A radio transmitter consists of several elements that work together to generate radio waves that contain useful information such as audio, video, or digital data.</a:t>
            </a:r>
            <a:endParaRPr lang="en-IN" dirty="0"/>
          </a:p>
          <a:p>
            <a:r>
              <a:rPr lang="en-IN" b="1" dirty="0"/>
              <a:t>Power supply:</a:t>
            </a:r>
            <a:r>
              <a:rPr lang="en-IN" dirty="0"/>
              <a:t> Provides the necessary electrical power to operate the transmitter.</a:t>
            </a:r>
            <a:endParaRPr lang="en-IN" dirty="0"/>
          </a:p>
          <a:p>
            <a:r>
              <a:rPr lang="en-IN" b="1" dirty="0"/>
              <a:t>Oscillator:</a:t>
            </a:r>
            <a:r>
              <a:rPr lang="en-IN" dirty="0"/>
              <a:t> Creates alternating current at the frequency on which the transmitter will transmit. The oscillator usually generates a sine wave, which is referred to as a </a:t>
            </a:r>
            <a:r>
              <a:rPr lang="en-IN" i="1" dirty="0"/>
              <a:t>carrier wave.</a:t>
            </a:r>
            <a:endParaRPr lang="en-IN" dirty="0"/>
          </a:p>
          <a:p>
            <a:r>
              <a:rPr lang="en-IN" b="1" dirty="0"/>
              <a:t>Modulator:</a:t>
            </a:r>
            <a:r>
              <a:rPr lang="en-IN" dirty="0"/>
              <a:t> Adds useful information to the carrier wave. There are two main ways to add this information. The first, called amplitude modulation or AM, makes slight increases or decreases to the intensity of the carrier wave. The second, called frequency modulation or FM, makes slight increases or decreases the frequency of the carrier wave.</a:t>
            </a:r>
            <a:endParaRPr lang="en-IN" dirty="0"/>
          </a:p>
          <a:p>
            <a:r>
              <a:rPr lang="en-IN" b="1" dirty="0"/>
              <a:t>Amplifier:</a:t>
            </a:r>
            <a:r>
              <a:rPr lang="en-IN" dirty="0"/>
              <a:t> Amplifies the modulated carrier wave to increase its power. The more powerful the amplifier, the more powerful the broadcast.</a:t>
            </a:r>
            <a:endParaRPr lang="en-IN" dirty="0"/>
          </a:p>
          <a:p>
            <a:r>
              <a:rPr lang="en-IN" b="1" dirty="0"/>
              <a:t>Antenna:</a:t>
            </a:r>
            <a:r>
              <a:rPr lang="en-IN" dirty="0"/>
              <a:t> Converts the amplified signal to radio waves.</a:t>
            </a:r>
            <a:endParaRPr lang="en-IN" dirty="0"/>
          </a:p>
          <a:p>
            <a:endParaRPr lang="en-I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50875"/>
          </a:xfrm>
        </p:spPr>
        <p:txBody>
          <a:bodyPr>
            <a:normAutofit fontScale="90000"/>
          </a:bodyPr>
          <a:lstStyle/>
          <a:p>
            <a:pPr algn="ctr"/>
            <a:r>
              <a:rPr lang="en-IN" dirty="0"/>
              <a:t>Radio Transmitter &amp; Receiver</a:t>
            </a:r>
            <a:endParaRPr lang="en-IN"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883682" y="1601561"/>
            <a:ext cx="8697232" cy="21140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682" y="3946524"/>
            <a:ext cx="8900432" cy="2266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8571"/>
            <a:ext cx="10515600" cy="5558972"/>
          </a:xfrm>
        </p:spPr>
        <p:txBody>
          <a:bodyPr>
            <a:normAutofit fontScale="77500" lnSpcReduction="20000"/>
          </a:bodyPr>
          <a:lstStyle/>
          <a:p>
            <a:r>
              <a:rPr lang="en-IN" dirty="0"/>
              <a:t>Radio receiver is the opposite of a radio transmitter. It uses an antenna to capture radio waves, processes those waves to extract only those waves that are vibrating at the desired frequency, extracts the audio signals that were added to those waves, amplifies the audio signals, and finally plays them on a speaker.</a:t>
            </a:r>
            <a:endParaRPr lang="en-IN" dirty="0"/>
          </a:p>
          <a:p>
            <a:r>
              <a:rPr lang="en-IN" b="1" dirty="0"/>
              <a:t>Antenna:</a:t>
            </a:r>
            <a:r>
              <a:rPr lang="en-IN" dirty="0"/>
              <a:t> Captures the radio waves. Typically, the antenna is simply a length of wire. When this wire is exposed to radio waves, the waves induce a very small alternating current in the antenna.</a:t>
            </a:r>
            <a:endParaRPr lang="en-IN" dirty="0"/>
          </a:p>
          <a:p>
            <a:r>
              <a:rPr lang="en-IN" b="1" dirty="0"/>
              <a:t>RF amplifier:</a:t>
            </a:r>
            <a:r>
              <a:rPr lang="en-IN" dirty="0"/>
              <a:t> A sensitive amplifier that amplifies the very weak radio frequency (RF) signal from the antenna so that the signal can be processed by the tuner.</a:t>
            </a:r>
            <a:endParaRPr lang="en-IN" dirty="0"/>
          </a:p>
          <a:p>
            <a:r>
              <a:rPr lang="en-IN" b="1" dirty="0"/>
              <a:t>Tuner:</a:t>
            </a:r>
            <a:r>
              <a:rPr lang="en-IN" dirty="0"/>
              <a:t> A circuit that can extract signals of a particular frequency from a mix of signals of different frequencies. On its own, the antenna captures radio waves of all frequencies and sends them to the RF amplifier, which dutifully amplifies them all.</a:t>
            </a:r>
            <a:endParaRPr lang="en-IN" dirty="0"/>
          </a:p>
          <a:p>
            <a:r>
              <a:rPr lang="en-IN" b="1" dirty="0"/>
              <a:t>Detector:</a:t>
            </a:r>
            <a:r>
              <a:rPr lang="en-IN" dirty="0"/>
              <a:t> Responsible for separating the audio information from the carrier wave. For AM signals, this can be done with a diode that just rectifies the alternating current signal. What’s left after the diode has its way with the alternating current signal is a direct current signal that can be fed to an audio amplifier circuit. For FM signals, the detector circuit is a little more complicated.</a:t>
            </a:r>
            <a:endParaRPr lang="en-IN" dirty="0"/>
          </a:p>
          <a:p>
            <a:r>
              <a:rPr lang="en-IN" b="1" dirty="0"/>
              <a:t>Audio amplifier:</a:t>
            </a:r>
            <a:r>
              <a:rPr lang="en-IN" dirty="0"/>
              <a:t> This component’s job is to amplify the weak signal that comes from the detector so that it can be heard. This can be done using a simple transistor amplifier circuit.</a:t>
            </a:r>
            <a:endParaRPr lang="en-IN" dirty="0"/>
          </a:p>
          <a:p>
            <a:endParaRPr lang="en-IN" dirty="0"/>
          </a:p>
          <a:p>
            <a:endParaRPr lang="en-IN" dirty="0"/>
          </a:p>
        </p:txBody>
      </p:sp>
      <p:sp>
        <p:nvSpPr>
          <p:cNvPr id="4" name="Title 4"/>
          <p:cNvSpPr>
            <a:spLocks noGrp="1"/>
          </p:cNvSpPr>
          <p:nvPr>
            <p:ph type="title"/>
          </p:nvPr>
        </p:nvSpPr>
        <p:spPr>
          <a:xfrm>
            <a:off x="838200" y="365126"/>
            <a:ext cx="10515600" cy="418646"/>
          </a:xfrm>
        </p:spPr>
        <p:txBody>
          <a:bodyPr>
            <a:normAutofit fontScale="90000"/>
          </a:bodyPr>
          <a:lstStyle/>
          <a:p>
            <a:pPr algn="ctr"/>
            <a:r>
              <a:rPr lang="en-IN" dirty="0"/>
              <a:t>Radio Transmitter &amp; Receiver</a:t>
            </a:r>
            <a:endParaRPr lang="en-I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8"/>
            <a:ext cx="10515600" cy="1325563"/>
          </a:xfrm>
        </p:spPr>
        <p:txBody>
          <a:bodyPr>
            <a:normAutofit/>
          </a:bodyPr>
          <a:lstStyle/>
          <a:p>
            <a:pPr algn="ctr"/>
            <a:r>
              <a:rPr lang="en-IN" sz="8000" b="1" dirty="0"/>
              <a:t>THANK YOU</a:t>
            </a:r>
            <a:endParaRPr lang="en-IN" sz="80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26928</Words>
  <Application>WPS Presentation</Application>
  <PresentationFormat>Widescreen</PresentationFormat>
  <Paragraphs>393</Paragraphs>
  <Slides>98</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98</vt:i4>
      </vt:variant>
    </vt:vector>
  </HeadingPairs>
  <TitlesOfParts>
    <vt:vector size="113" baseType="lpstr">
      <vt:lpstr>Arial</vt:lpstr>
      <vt:lpstr>SimSun</vt:lpstr>
      <vt:lpstr>Wingdings</vt:lpstr>
      <vt:lpstr>Times New Roman</vt:lpstr>
      <vt:lpstr>Wingdings 2</vt:lpstr>
      <vt:lpstr>Calibri Light</vt:lpstr>
      <vt:lpstr>Calibri</vt:lpstr>
      <vt:lpstr>Microsoft YaHei</vt:lpstr>
      <vt:lpstr>Arial Unicode MS</vt:lpstr>
      <vt:lpstr>Calibri</vt:lpstr>
      <vt:lpstr>Perpetua</vt:lpstr>
      <vt:lpstr>Raleway</vt:lpstr>
      <vt:lpstr>Segoe Print</vt:lpstr>
      <vt:lpstr>-apple-system</vt:lpstr>
      <vt:lpstr>Office Theme</vt:lpstr>
      <vt:lpstr>UNIT – 4 TRANSDUCERS</vt:lpstr>
      <vt:lpstr>TRANSDUCERS</vt:lpstr>
      <vt:lpstr>PowerPoint 演示文稿</vt:lpstr>
      <vt:lpstr>Basic Requirements of Transducer</vt:lpstr>
      <vt:lpstr>Transducers can be classified as</vt:lpstr>
      <vt:lpstr>Introduction of Transducers</vt:lpstr>
      <vt:lpstr>Active Transducers</vt:lpstr>
      <vt:lpstr>Passive Transducers</vt:lpstr>
      <vt:lpstr>Direct and Inverse Transducers</vt:lpstr>
      <vt:lpstr>Displacement Transducer</vt:lpstr>
      <vt:lpstr>Variation of resistance </vt:lpstr>
      <vt:lpstr>Capacitance Transducers</vt:lpstr>
      <vt:lpstr>Inductance Transducers</vt:lpstr>
      <vt:lpstr>Transducer Types</vt:lpstr>
      <vt:lpstr>PowerPoint 演示文稿</vt:lpstr>
      <vt:lpstr>PowerPoint 演示文稿</vt:lpstr>
      <vt:lpstr>PowerPoint 演示文稿</vt:lpstr>
      <vt:lpstr>PowerPoint 演示文稿</vt:lpstr>
      <vt:lpstr>Inductive Transducers</vt:lpstr>
      <vt:lpstr>PowerPoint 演示文稿</vt:lpstr>
      <vt:lpstr>Linear variable differential transformer (LVDT)</vt:lpstr>
      <vt:lpstr>PowerPoint 演示文稿</vt:lpstr>
      <vt:lpstr>PowerPoint 演示文稿</vt:lpstr>
      <vt:lpstr>Construction of LVDT</vt:lpstr>
      <vt:lpstr>Principle of Operation and Working</vt:lpstr>
      <vt:lpstr>Output Vs Core Displacement: A linear curve shows that output voltage varies linearly with displacement of core.</vt:lpstr>
      <vt:lpstr>Some important points about magnitude and sign of voltage induced in LVDT:</vt:lpstr>
      <vt:lpstr>Advantages of LVDT</vt:lpstr>
      <vt:lpstr>Disadvantages of LVDT</vt:lpstr>
      <vt:lpstr>Electromechanical Transducers</vt:lpstr>
      <vt:lpstr>PowerPoint 演示文稿</vt:lpstr>
      <vt:lpstr>PowerPoint 演示文稿</vt:lpstr>
      <vt:lpstr>PowerPoint 演示文稿</vt:lpstr>
      <vt:lpstr>Strain Gauge Pressure Transducer</vt:lpstr>
      <vt:lpstr>PowerPoint 演示文稿</vt:lpstr>
      <vt:lpstr>PowerPoint 演示文稿</vt:lpstr>
      <vt:lpstr>PowerPoint 演示文稿</vt:lpstr>
      <vt:lpstr>Thermoelectric Transducers</vt:lpstr>
      <vt:lpstr>PowerPoint 演示文稿</vt:lpstr>
      <vt:lpstr>PowerPoint 演示文稿</vt:lpstr>
      <vt:lpstr>PowerPoint 演示文稿</vt:lpstr>
      <vt:lpstr>Temperature Transducer (cont’d):-    2. Thermocouples:-</vt:lpstr>
      <vt:lpstr>PowerPoint 演示文稿</vt:lpstr>
      <vt:lpstr>PowerPoint 演示文稿</vt:lpstr>
      <vt:lpstr>PowerPoint 演示文稿</vt:lpstr>
      <vt:lpstr>RESISTANCE TEMPERATURE DETECTOR (RTD)</vt:lpstr>
      <vt:lpstr>PowerPoint 演示文稿</vt:lpstr>
      <vt:lpstr>PowerPoint 演示文稿</vt:lpstr>
      <vt:lpstr>Photoelectric Transducers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Photodiode</vt:lpstr>
      <vt:lpstr>Principle of operation</vt:lpstr>
      <vt:lpstr>PowerPoint 演示文稿</vt:lpstr>
      <vt:lpstr>Laser diode</vt:lpstr>
      <vt:lpstr>Principle of operation</vt:lpstr>
      <vt:lpstr>Electroacoustic Transducers</vt:lpstr>
      <vt:lpstr>PowerPoint 演示文稿</vt:lpstr>
      <vt:lpstr>PowerPoint 演示文稿</vt:lpstr>
      <vt:lpstr>PowerPoint 演示文稿</vt:lpstr>
      <vt:lpstr>Electromagnetic Transducers</vt:lpstr>
      <vt:lpstr>PowerPoint 演示文稿</vt:lpstr>
      <vt:lpstr>PowerPoint 演示文稿</vt:lpstr>
      <vt:lpstr>PowerPoint 演示文稿</vt:lpstr>
      <vt:lpstr>PowerPoint 演示文稿</vt:lpstr>
      <vt:lpstr>PowerPoint 演示文稿</vt:lpstr>
      <vt:lpstr>PowerPoint 演示文稿</vt:lpstr>
      <vt:lpstr>Electrochemical Transducers</vt:lpstr>
      <vt:lpstr>PowerPoint 演示文稿</vt:lpstr>
      <vt:lpstr>PowerPoint 演示文稿</vt:lpstr>
      <vt:lpstr>Electrostatic Transducers</vt:lpstr>
      <vt:lpstr>Radioacoustic Transducers</vt:lpstr>
      <vt:lpstr>LCD</vt:lpstr>
      <vt:lpstr>LCD</vt:lpstr>
      <vt:lpstr>PowerPoint 演示文稿</vt:lpstr>
      <vt:lpstr>LCD</vt:lpstr>
      <vt:lpstr>LCD</vt:lpstr>
      <vt:lpstr>Antenna</vt:lpstr>
      <vt:lpstr>PowerPoint 演示文稿</vt:lpstr>
      <vt:lpstr>Antenna</vt:lpstr>
      <vt:lpstr>Magnetic Cartridge</vt:lpstr>
      <vt:lpstr>Magnetic Cartridge</vt:lpstr>
      <vt:lpstr>Geiger Muller Tubes</vt:lpstr>
      <vt:lpstr>Geiger Muller Tubes</vt:lpstr>
      <vt:lpstr>PowerPoint 演示文稿</vt:lpstr>
      <vt:lpstr>Radio Transmitter &amp; Receiver</vt:lpstr>
      <vt:lpstr>Radio Transmitter &amp; Receiver</vt:lpstr>
      <vt:lpstr>Radio Transmitter &amp; Receiver</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KANAKARAJ P</dc:creator>
  <cp:lastModifiedBy>ARUN</cp:lastModifiedBy>
  <cp:revision>155</cp:revision>
  <dcterms:created xsi:type="dcterms:W3CDTF">2020-03-27T16:55:00Z</dcterms:created>
  <dcterms:modified xsi:type="dcterms:W3CDTF">2022-05-13T04:08:08Z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F617D26B67D24D9295D15B1E2DEE849D</vt:lpwstr>
  </property>
  <property fmtid="{D5CDD505-2E9C-101B-9397-08002B2CF9AE}" pid="3" name="KSOProductBuildVer">
    <vt:lpwstr>1033-11.2.0.11074</vt:lpwstr>
  </property>
</Properties>
</file>